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9"/>
  </p:notesMasterIdLst>
  <p:sldIdLst>
    <p:sldId id="463" r:id="rId2"/>
    <p:sldId id="467" r:id="rId3"/>
    <p:sldId id="468" r:id="rId4"/>
    <p:sldId id="469" r:id="rId5"/>
    <p:sldId id="470" r:id="rId6"/>
    <p:sldId id="471" r:id="rId7"/>
    <p:sldId id="472" r:id="rId8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53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05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5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1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11111"/>
    <a:srgbClr val="FF3300"/>
    <a:srgbClr val="A50021"/>
    <a:srgbClr val="993300"/>
    <a:srgbClr val="FF0000"/>
    <a:srgbClr val="FF9933"/>
    <a:srgbClr val="FFCC00"/>
    <a:srgbClr val="CC0000"/>
    <a:srgbClr val="FFF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0" autoAdjust="0"/>
    <p:restoredTop sz="92619" autoAdjust="0"/>
  </p:normalViewPr>
  <p:slideViewPr>
    <p:cSldViewPr snapToGrid="0">
      <p:cViewPr varScale="1">
        <p:scale>
          <a:sx n="106" d="100"/>
          <a:sy n="106" d="100"/>
        </p:scale>
        <p:origin x="20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2EE00-E047-4F06-88AA-997791578707}" type="datetimeFigureOut">
              <a:rPr lang="de-DE" smtClean="0"/>
              <a:pPr/>
              <a:t>03.10.2021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5BF5F-C8E6-4F48-B4F6-539FF6173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207BD8-F3AF-48B8-A7C4-DB3553FC27EC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71AF6E-282C-49BC-8050-302B2B8945CD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  <a:prstGeom prst="rect">
            <a:avLst/>
          </a:prstGeom>
        </p:spPr>
        <p:txBody>
          <a:bodyPr vert="eaVert"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  <a:prstGeom prst="rect">
            <a:avLst/>
          </a:prstGeom>
        </p:spPr>
        <p:txBody>
          <a:bodyPr vert="eaVert"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FD8B5C-C241-4413-A85E-0CF08C6E8113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  <a:prstGeom prst="rect">
            <a:avLst/>
          </a:prstGeom>
        </p:spPr>
        <p:txBody>
          <a:bodyPr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6AA5F-DDD2-46FD-BE67-FADDD7F3B0F4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91410" tIns="45706" rIns="91410" bIns="45706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10" tIns="45706" rIns="91410" bIns="45706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10" tIns="45706" rIns="91410" bIns="45706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10" tIns="45706" rIns="91410" bIns="45706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BE9B3F-B558-4940-AE3D-81B131373F84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82936" tIns="41469" rIns="82936" bIns="41469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5FE357D7-B9A9-4238-8189-C3CAFAFFC689}" type="slidenum">
              <a:rPr lang="de-DE" smtClean="0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82927" tIns="41464" rIns="82927" bIns="41464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</p:spPr>
        <p:txBody>
          <a:bodyPr lIns="82927" tIns="41464" rIns="82927" bIns="41464"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D4E5DB-4F2A-4BE2-A377-118AE9CC5E52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B6DD8A-9C2B-4C14-8ED5-8EBDE3CE74C8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lIns="82927" tIns="41464" rIns="82927" bIns="41464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  <a:prstGeom prst="rect">
            <a:avLst/>
          </a:prstGeom>
        </p:spPr>
        <p:txBody>
          <a:bodyPr lIns="82927" tIns="41464" rIns="82927" bIns="41464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BDEFE6-13E9-47FD-8FD1-7297F181BB9A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E8CB4B-1BFD-408D-9CC0-CB34BE8D6666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3A041A-C1A6-437C-9197-74CCDCD3A688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82927" tIns="41464" rIns="82927" bIns="41464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F3380C-02E4-4F5E-955D-564CAE7D3023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82927" tIns="41464" rIns="82927" bIns="41464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9F8417-8CBF-4E90-B936-2C91406CDAD0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ieren 36"/>
          <p:cNvGrpSpPr/>
          <p:nvPr userDrawn="1"/>
        </p:nvGrpSpPr>
        <p:grpSpPr>
          <a:xfrm>
            <a:off x="0" y="0"/>
            <a:ext cx="9144000" cy="6871955"/>
            <a:chOff x="0" y="0"/>
            <a:chExt cx="9144000" cy="6871955"/>
          </a:xfrm>
        </p:grpSpPr>
        <p:grpSp>
          <p:nvGrpSpPr>
            <p:cNvPr id="61" name="Gruppieren 60"/>
            <p:cNvGrpSpPr/>
            <p:nvPr userDrawn="1"/>
          </p:nvGrpSpPr>
          <p:grpSpPr>
            <a:xfrm>
              <a:off x="0" y="1"/>
              <a:ext cx="9144000" cy="6871954"/>
              <a:chOff x="0" y="0"/>
              <a:chExt cx="9144000" cy="6871954"/>
            </a:xfrm>
          </p:grpSpPr>
          <p:pic>
            <p:nvPicPr>
              <p:cNvPr id="58" name="Grafik 57" descr="Rahmen Astronomie unten.png"/>
              <p:cNvPicPr>
                <a:picLocks/>
              </p:cNvPicPr>
              <p:nvPr userDrawn="1"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0" y="6555600"/>
                <a:ext cx="9144000" cy="302400"/>
              </a:xfrm>
              <a:prstGeom prst="rect">
                <a:avLst/>
              </a:prstGeom>
            </p:spPr>
          </p:pic>
          <p:pic>
            <p:nvPicPr>
              <p:cNvPr id="53" name="Grafik 52" descr="Rahmen Astronomie oben.png"/>
              <p:cNvPicPr>
                <a:picLocks/>
              </p:cNvPicPr>
              <p:nvPr userDrawn="1"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0" y="0"/>
                <a:ext cx="9144000" cy="403200"/>
              </a:xfrm>
              <a:prstGeom prst="rect">
                <a:avLst/>
              </a:prstGeom>
            </p:spPr>
          </p:pic>
          <p:sp>
            <p:nvSpPr>
              <p:cNvPr id="55" name="Textfeld 54"/>
              <p:cNvSpPr txBox="1"/>
              <p:nvPr userDrawn="1"/>
            </p:nvSpPr>
            <p:spPr>
              <a:xfrm>
                <a:off x="864365" y="6550871"/>
                <a:ext cx="3501109" cy="321083"/>
              </a:xfrm>
              <a:prstGeom prst="rect">
                <a:avLst/>
              </a:prstGeom>
              <a:noFill/>
            </p:spPr>
            <p:txBody>
              <a:bodyPr wrap="square" lIns="82936" tIns="41469" rIns="82936" bIns="41469" rtlCol="0">
                <a:spAutoFit/>
              </a:bodyPr>
              <a:lstStyle/>
              <a:p>
                <a:pPr algn="l" defTabSz="8292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500" kern="0" dirty="0">
                    <a:solidFill>
                      <a:srgbClr val="FFFFFF"/>
                    </a:solidFill>
                    <a:latin typeface="Arial"/>
                  </a:rPr>
                  <a:t>E. Malz</a:t>
                </a:r>
              </a:p>
            </p:txBody>
          </p:sp>
          <p:sp>
            <p:nvSpPr>
              <p:cNvPr id="56" name="Rechteck 55"/>
              <p:cNvSpPr/>
              <p:nvPr userDrawn="1"/>
            </p:nvSpPr>
            <p:spPr>
              <a:xfrm>
                <a:off x="7515497" y="6580699"/>
                <a:ext cx="1604352" cy="243385"/>
              </a:xfrm>
              <a:prstGeom prst="rect">
                <a:avLst/>
              </a:prstGeom>
              <a:noFill/>
              <a:ln w="0">
                <a:solidFill>
                  <a:srgbClr val="CCCCFF"/>
                </a:solidFill>
                <a:prstDash val="solid"/>
              </a:ln>
            </p:spPr>
            <p:txBody>
              <a:bodyPr vert="horz" wrap="none" lIns="81631" tIns="40816" rIns="81631" bIns="40816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280" fontAlgn="auto" hangingPunct="0">
                  <a:spcBef>
                    <a:spcPts val="0"/>
                  </a:spcBef>
                  <a:spcAft>
                    <a:spcPts val="0"/>
                  </a:spcAft>
                  <a:buFont typeface="StarSymbol"/>
                  <a:buNone/>
                </a:pPr>
                <a:r>
                  <a:rPr lang="de-DE" sz="1300" dirty="0">
                    <a:solidFill>
                      <a:srgbClr val="FFFFFF"/>
                    </a:solidFill>
                    <a:latin typeface="Arial" pitchFamily="18"/>
                    <a:ea typeface="MS Gothic" pitchFamily="2"/>
                    <a:cs typeface="Tahoma" pitchFamily="2"/>
                  </a:rPr>
                  <a:t>ZPG </a:t>
                </a:r>
                <a:r>
                  <a:rPr lang="de-DE" sz="1300" dirty="0">
                    <a:solidFill>
                      <a:srgbClr val="CCCCFF"/>
                    </a:solidFill>
                    <a:latin typeface="Arial" pitchFamily="18"/>
                    <a:ea typeface="MS Gothic" pitchFamily="2"/>
                    <a:cs typeface="Tahoma" pitchFamily="2"/>
                  </a:rPr>
                  <a:t>Astronomie</a:t>
                </a:r>
              </a:p>
            </p:txBody>
          </p:sp>
          <p:pic>
            <p:nvPicPr>
              <p:cNvPr id="57" name="Grafik 56"/>
              <p:cNvPicPr>
                <a:picLocks noChangeAspect="1"/>
              </p:cNvPicPr>
              <p:nvPr userDrawn="1"/>
            </p:nvPicPr>
            <p:blipFill>
              <a:blip r:embed="rId19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65310" y="6597027"/>
                <a:ext cx="601250" cy="2119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" name="Titel 1"/>
              <p:cNvSpPr txBox="1">
                <a:spLocks/>
              </p:cNvSpPr>
              <p:nvPr userDrawn="1"/>
            </p:nvSpPr>
            <p:spPr>
              <a:xfrm>
                <a:off x="2" y="2"/>
                <a:ext cx="4685210" cy="392933"/>
              </a:xfrm>
              <a:prstGeom prst="rect">
                <a:avLst/>
              </a:prstGeom>
            </p:spPr>
            <p:txBody>
              <a:bodyPr lIns="82936" tIns="41469" rIns="82936" bIns="41469" anchor="ctr"/>
              <a:lstStyle/>
              <a:p>
                <a:pPr algn="l" defTabSz="82928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200" cap="small" dirty="0">
                    <a:solidFill>
                      <a:srgbClr val="FFFFD1"/>
                    </a:solidFill>
                    <a:latin typeface="Arial" pitchFamily="34" charset="0"/>
                    <a:ea typeface="MS Gothic" pitchFamily="2"/>
                    <a:cs typeface="Arial" pitchFamily="34" charset="0"/>
                  </a:rPr>
                  <a:t> </a:t>
                </a:r>
                <a:r>
                  <a:rPr lang="de-DE" sz="2200" b="1" cap="small" dirty="0">
                    <a:solidFill>
                      <a:schemeClr val="bg1"/>
                    </a:solidFill>
                    <a:latin typeface="Arial" pitchFamily="34" charset="0"/>
                    <a:ea typeface="MS Gothic" pitchFamily="2"/>
                    <a:cs typeface="Arial" pitchFamily="34" charset="0"/>
                  </a:rPr>
                  <a:t>3.1.4 Struktur des Universums</a:t>
                </a:r>
              </a:p>
            </p:txBody>
          </p:sp>
        </p:grpSp>
        <p:grpSp>
          <p:nvGrpSpPr>
            <p:cNvPr id="10" name="Group 3"/>
            <p:cNvGrpSpPr>
              <a:grpSpLocks noChangeAspect="1"/>
            </p:cNvGrpSpPr>
            <p:nvPr userDrawn="1"/>
          </p:nvGrpSpPr>
          <p:grpSpPr bwMode="auto">
            <a:xfrm flipH="1">
              <a:off x="5973348" y="90000"/>
              <a:ext cx="200164" cy="276654"/>
              <a:chOff x="2594" y="1944"/>
              <a:chExt cx="4024" cy="4274"/>
            </a:xfrm>
            <a:solidFill>
              <a:schemeClr val="bg1"/>
            </a:solidFill>
          </p:grpSpPr>
          <p:sp>
            <p:nvSpPr>
              <p:cNvPr id="11" name="Oval 4"/>
              <p:cNvSpPr>
                <a:spLocks noChangeAspect="1" noChangeArrowheads="1"/>
              </p:cNvSpPr>
              <p:nvPr userDrawn="1"/>
            </p:nvSpPr>
            <p:spPr bwMode="auto">
              <a:xfrm>
                <a:off x="4718" y="3030"/>
                <a:ext cx="360" cy="248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AutoShape 5"/>
              <p:cNvSpPr>
                <a:spLocks noChangeAspect="1" noChangeArrowheads="1"/>
              </p:cNvSpPr>
              <p:nvPr userDrawn="1"/>
            </p:nvSpPr>
            <p:spPr bwMode="auto">
              <a:xfrm>
                <a:off x="4679" y="3347"/>
                <a:ext cx="443" cy="127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6"/>
              <p:cNvSpPr>
                <a:spLocks noChangeAspect="1" noChangeArrowheads="1"/>
              </p:cNvSpPr>
              <p:nvPr userDrawn="1"/>
            </p:nvSpPr>
            <p:spPr bwMode="auto">
              <a:xfrm>
                <a:off x="4762" y="3234"/>
                <a:ext cx="270" cy="127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AutoShape 7"/>
              <p:cNvSpPr>
                <a:spLocks noChangeAspect="1" noChangeArrowheads="1"/>
              </p:cNvSpPr>
              <p:nvPr userDrawn="1"/>
            </p:nvSpPr>
            <p:spPr bwMode="auto">
              <a:xfrm rot="1325226">
                <a:off x="4201" y="3323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AutoShape 8"/>
              <p:cNvSpPr>
                <a:spLocks noChangeAspect="1" noChangeArrowheads="1"/>
              </p:cNvSpPr>
              <p:nvPr userDrawn="1"/>
            </p:nvSpPr>
            <p:spPr bwMode="auto">
              <a:xfrm rot="-1404692">
                <a:off x="5438" y="3294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" name="Group 9"/>
              <p:cNvGrpSpPr>
                <a:grpSpLocks noChangeAspect="1"/>
              </p:cNvGrpSpPr>
              <p:nvPr userDrawn="1"/>
            </p:nvGrpSpPr>
            <p:grpSpPr bwMode="auto">
              <a:xfrm rot="-1899001">
                <a:off x="2594" y="1944"/>
                <a:ext cx="4024" cy="755"/>
                <a:chOff x="1609" y="2901"/>
                <a:chExt cx="4024" cy="755"/>
              </a:xfrm>
              <a:grpFill/>
            </p:grpSpPr>
            <p:sp>
              <p:nvSpPr>
                <p:cNvPr id="23" name="Rectangle 10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4853" y="3074"/>
                  <a:ext cx="780" cy="51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AutoShape 11"/>
                <p:cNvSpPr>
                  <a:spLocks noChangeAspect="1" noChangeArrowheads="1"/>
                </p:cNvSpPr>
                <p:nvPr userDrawn="1"/>
              </p:nvSpPr>
              <p:spPr bwMode="auto">
                <a:xfrm rot="5400000">
                  <a:off x="3300" y="1980"/>
                  <a:ext cx="420" cy="2685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AutoShape 12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4005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AutoShape 13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3240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AutoShape 14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4785" y="3015"/>
                  <a:ext cx="143" cy="63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Rectangle 15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1822" y="3248"/>
                  <a:ext cx="345" cy="14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AutoShape 16"/>
                <p:cNvSpPr>
                  <a:spLocks noChangeAspect="1" noChangeArrowheads="1"/>
                </p:cNvSpPr>
                <p:nvPr userDrawn="1"/>
              </p:nvSpPr>
              <p:spPr bwMode="auto">
                <a:xfrm rot="16200000">
                  <a:off x="1628" y="3188"/>
                  <a:ext cx="210" cy="248"/>
                </a:xfrm>
                <a:prstGeom prst="flowChartPunchedCard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Rectangle 17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1664" y="2985"/>
                  <a:ext cx="150" cy="26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AutoShape 18"/>
                <p:cNvSpPr>
                  <a:spLocks noChangeAspect="1" noChangeArrowheads="1"/>
                </p:cNvSpPr>
                <p:nvPr userDrawn="1"/>
              </p:nvSpPr>
              <p:spPr bwMode="auto">
                <a:xfrm rot="5400000">
                  <a:off x="1668" y="2868"/>
                  <a:ext cx="143" cy="21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Rectangle 19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3240" y="3585"/>
                  <a:ext cx="908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Rectangle 20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2468" y="2963"/>
                  <a:ext cx="353" cy="15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Rectangle 21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2326" y="2997"/>
                  <a:ext cx="203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Rectangle 22"/>
                <p:cNvSpPr>
                  <a:spLocks noChangeAspect="1" noChangeArrowheads="1"/>
                </p:cNvSpPr>
                <p:nvPr userDrawn="1"/>
              </p:nvSpPr>
              <p:spPr bwMode="auto">
                <a:xfrm rot="16200000">
                  <a:off x="2425" y="313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Rectangle 23"/>
                <p:cNvSpPr>
                  <a:spLocks noChangeAspect="1" noChangeArrowheads="1"/>
                </p:cNvSpPr>
                <p:nvPr userDrawn="1"/>
              </p:nvSpPr>
              <p:spPr bwMode="auto">
                <a:xfrm rot="16200000">
                  <a:off x="2582" y="316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" name="Rectangle 24"/>
              <p:cNvSpPr>
                <a:spLocks noChangeAspect="1" noChangeArrowheads="1"/>
              </p:cNvSpPr>
              <p:nvPr userDrawn="1"/>
            </p:nvSpPr>
            <p:spPr bwMode="auto">
              <a:xfrm rot="-1899001">
                <a:off x="5164" y="2437"/>
                <a:ext cx="83" cy="143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5"/>
              <p:cNvSpPr>
                <a:spLocks noChangeAspect="1" noChangeArrowheads="1"/>
              </p:cNvSpPr>
              <p:nvPr userDrawn="1"/>
            </p:nvSpPr>
            <p:spPr bwMode="auto">
              <a:xfrm rot="-1899001">
                <a:off x="5179" y="3422"/>
                <a:ext cx="510" cy="19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AutoShape 26"/>
              <p:cNvSpPr>
                <a:spLocks noChangeAspect="1" noChangeArrowheads="1"/>
              </p:cNvSpPr>
              <p:nvPr userDrawn="1"/>
            </p:nvSpPr>
            <p:spPr bwMode="auto">
              <a:xfrm rot="14300999">
                <a:off x="4657" y="2493"/>
                <a:ext cx="457" cy="31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Oval 27"/>
              <p:cNvSpPr>
                <a:spLocks noChangeAspect="1" noChangeArrowheads="1"/>
              </p:cNvSpPr>
              <p:nvPr userDrawn="1"/>
            </p:nvSpPr>
            <p:spPr bwMode="auto">
              <a:xfrm rot="-1899001">
                <a:off x="4698" y="2759"/>
                <a:ext cx="383" cy="367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AutoShape 28"/>
              <p:cNvSpPr>
                <a:spLocks noChangeAspect="1" noChangeArrowheads="1"/>
              </p:cNvSpPr>
              <p:nvPr userDrawn="1"/>
            </p:nvSpPr>
            <p:spPr bwMode="auto">
              <a:xfrm rot="3500999">
                <a:off x="4589" y="2975"/>
                <a:ext cx="232" cy="1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9"/>
              <p:cNvSpPr>
                <a:spLocks noChangeAspect="1" noChangeArrowheads="1"/>
              </p:cNvSpPr>
              <p:nvPr userDrawn="1"/>
            </p:nvSpPr>
            <p:spPr bwMode="auto">
              <a:xfrm>
                <a:off x="4500" y="4275"/>
                <a:ext cx="833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8" name="Titel 1"/>
            <p:cNvSpPr txBox="1">
              <a:spLocks/>
            </p:cNvSpPr>
            <p:nvPr userDrawn="1"/>
          </p:nvSpPr>
          <p:spPr>
            <a:xfrm>
              <a:off x="5976258" y="0"/>
              <a:ext cx="3157343" cy="392400"/>
            </a:xfrm>
            <a:prstGeom prst="rect">
              <a:avLst/>
            </a:prstGeom>
          </p:spPr>
          <p:txBody>
            <a:bodyPr lIns="82927" tIns="41464" rIns="82927" bIns="41464" anchor="ctr"/>
            <a:lstStyle/>
            <a:p>
              <a:pPr algn="r" defTabSz="914116" hangingPunct="0">
                <a:defRPr/>
              </a:pPr>
              <a:r>
                <a:rPr lang="de-DE" sz="2200" b="0" cap="small" dirty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0" cap="small" dirty="0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Galaxienentwicklung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Interacting_Galaxies_Hubble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NGC4676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ommons.wikimedia.org/wiki/File:NGC_2623_or_Arp_243_-_HST_Potw1742a.ti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e.wikipedia.org/wiki/Datei:Sig07-008.jpg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" name="Ellipse 64"/>
          <p:cNvSpPr/>
          <p:nvPr/>
        </p:nvSpPr>
        <p:spPr bwMode="auto">
          <a:xfrm>
            <a:off x="5467349" y="1676400"/>
            <a:ext cx="3420000" cy="341947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numCol="1" rtlCol="0" anchor="ctr" anchorCtr="0" compatLnSpc="1">
            <a:prstTxWarp prst="textNoShape">
              <a:avLst/>
            </a:prstTxWarp>
          </a:bodyPr>
          <a:lstStyle/>
          <a:p>
            <a:pPr defTabSz="914305"/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0" y="1"/>
            <a:ext cx="9144000" cy="6871954"/>
            <a:chOff x="0" y="0"/>
            <a:chExt cx="9144000" cy="6871954"/>
          </a:xfrm>
        </p:grpSpPr>
        <p:pic>
          <p:nvPicPr>
            <p:cNvPr id="12" name="Grafik 11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" name="Grafik 13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2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E. Malz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280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28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chemeClr val="bg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3.1.4 Struktur des Universums</a:t>
              </a:r>
            </a:p>
          </p:txBody>
        </p:sp>
      </p:grpSp>
      <p:grpSp>
        <p:nvGrpSpPr>
          <p:cNvPr id="1027" name="Group 3"/>
          <p:cNvGrpSpPr>
            <a:grpSpLocks noChangeAspect="1"/>
          </p:cNvGrpSpPr>
          <p:nvPr/>
        </p:nvGrpSpPr>
        <p:grpSpPr bwMode="auto">
          <a:xfrm flipH="1">
            <a:off x="6873875" y="3810001"/>
            <a:ext cx="842963" cy="1165225"/>
            <a:chOff x="2594" y="1944"/>
            <a:chExt cx="4024" cy="4274"/>
          </a:xfrm>
        </p:grpSpPr>
        <p:sp>
          <p:nvSpPr>
            <p:cNvPr id="1028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9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0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1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2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033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3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5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0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2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6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7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48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9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0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1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2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3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55" name="AutoShape 31"/>
          <p:cNvSpPr>
            <a:spLocks noChangeArrowheads="1"/>
          </p:cNvSpPr>
          <p:nvPr/>
        </p:nvSpPr>
        <p:spPr bwMode="auto">
          <a:xfrm rot="20790079">
            <a:off x="1552575" y="2576513"/>
            <a:ext cx="249238" cy="415925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056" name="Group 32"/>
          <p:cNvGrpSpPr>
            <a:grpSpLocks/>
          </p:cNvGrpSpPr>
          <p:nvPr/>
        </p:nvGrpSpPr>
        <p:grpSpPr bwMode="auto">
          <a:xfrm rot="20328475">
            <a:off x="565150" y="4597400"/>
            <a:ext cx="673100" cy="279400"/>
            <a:chOff x="8650" y="4564"/>
            <a:chExt cx="638" cy="283"/>
          </a:xfrm>
        </p:grpSpPr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8820" y="4564"/>
              <a:ext cx="296" cy="283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shade val="21569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650" y="4671"/>
              <a:ext cx="638" cy="6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71" y="15"/>
                </a:cxn>
                <a:cxn ang="0">
                  <a:pos x="41" y="42"/>
                </a:cxn>
                <a:cxn ang="0">
                  <a:pos x="320" y="66"/>
                </a:cxn>
                <a:cxn ang="0">
                  <a:pos x="596" y="36"/>
                </a:cxn>
                <a:cxn ang="0">
                  <a:pos x="575" y="12"/>
                </a:cxn>
                <a:cxn ang="0">
                  <a:pos x="464" y="3"/>
                </a:cxn>
              </a:cxnLst>
              <a:rect l="0" t="0" r="r" b="b"/>
              <a:pathLst>
                <a:path w="638" h="67">
                  <a:moveTo>
                    <a:pt x="167" y="0"/>
                  </a:moveTo>
                  <a:cubicBezTo>
                    <a:pt x="151" y="2"/>
                    <a:pt x="92" y="8"/>
                    <a:pt x="71" y="15"/>
                  </a:cubicBezTo>
                  <a:cubicBezTo>
                    <a:pt x="50" y="22"/>
                    <a:pt x="0" y="34"/>
                    <a:pt x="41" y="42"/>
                  </a:cubicBezTo>
                  <a:cubicBezTo>
                    <a:pt x="82" y="50"/>
                    <a:pt x="228" y="67"/>
                    <a:pt x="320" y="66"/>
                  </a:cubicBezTo>
                  <a:cubicBezTo>
                    <a:pt x="412" y="65"/>
                    <a:pt x="554" y="45"/>
                    <a:pt x="596" y="36"/>
                  </a:cubicBezTo>
                  <a:cubicBezTo>
                    <a:pt x="638" y="27"/>
                    <a:pt x="597" y="17"/>
                    <a:pt x="575" y="12"/>
                  </a:cubicBezTo>
                  <a:cubicBezTo>
                    <a:pt x="553" y="7"/>
                    <a:pt x="487" y="5"/>
                    <a:pt x="464" y="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7927976" y="804864"/>
            <a:ext cx="295275" cy="26193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>
            <a:off x="3017839" y="4213226"/>
            <a:ext cx="247650" cy="2317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642939" y="1085851"/>
            <a:ext cx="168275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4311650" y="2932113"/>
            <a:ext cx="168275" cy="15398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3" name="AutoShape 39"/>
          <p:cNvSpPr>
            <a:spLocks noChangeAspect="1" noChangeArrowheads="1"/>
          </p:cNvSpPr>
          <p:nvPr/>
        </p:nvSpPr>
        <p:spPr bwMode="auto">
          <a:xfrm>
            <a:off x="5716588" y="1273176"/>
            <a:ext cx="215900" cy="1920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064" name="Group 40"/>
          <p:cNvGrpSpPr>
            <a:grpSpLocks noChangeAspect="1"/>
          </p:cNvGrpSpPr>
          <p:nvPr/>
        </p:nvGrpSpPr>
        <p:grpSpPr bwMode="auto">
          <a:xfrm rot="19238221">
            <a:off x="2768601" y="866774"/>
            <a:ext cx="714375" cy="1349375"/>
            <a:chOff x="4612" y="6685"/>
            <a:chExt cx="1529" cy="2916"/>
          </a:xfrm>
        </p:grpSpPr>
        <p:sp>
          <p:nvSpPr>
            <p:cNvPr id="106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395289" y="3336925"/>
            <a:ext cx="169862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1" name="Text Box 57"/>
          <p:cNvSpPr txBox="1">
            <a:spLocks noChangeArrowheads="1"/>
          </p:cNvSpPr>
          <p:nvPr/>
        </p:nvSpPr>
        <p:spPr bwMode="auto">
          <a:xfrm>
            <a:off x="5172075" y="1746251"/>
            <a:ext cx="35718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1" defTabSz="914305">
              <a:spcBef>
                <a:spcPts val="563"/>
              </a:spcBef>
              <a:spcAft>
                <a:spcPts val="563"/>
              </a:spcAft>
            </a:pPr>
            <a:endParaRPr lang="de-DE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lvl="1" defTabSz="914305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latin typeface="Arial" pitchFamily="34" charset="0"/>
                <a:cs typeface="Arial" pitchFamily="34" charset="0"/>
              </a:rPr>
              <a:t>Astronomie</a:t>
            </a:r>
          </a:p>
          <a:p>
            <a:pPr lvl="1" defTabSz="914305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latin typeface="Arial" pitchFamily="34" charset="0"/>
                <a:cs typeface="Arial" pitchFamily="34" charset="0"/>
              </a:rPr>
              <a:t>Wahlfach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1438276" y="5372102"/>
            <a:ext cx="6381750" cy="70788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4000" b="1" cap="small" dirty="0">
                <a:solidFill>
                  <a:srgbClr val="000000"/>
                </a:solidFill>
              </a:rPr>
              <a:t>Galaxienentwicklung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729AC4D-308C-4D69-A60D-EA6A0A0DD50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117"/>
            <a:ext cx="7689707" cy="6151766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0AC5BC5-EF4E-4ED3-BAA0-57EBC077292D}"/>
              </a:ext>
            </a:extLst>
          </p:cNvPr>
          <p:cNvSpPr txBox="1"/>
          <p:nvPr/>
        </p:nvSpPr>
        <p:spPr>
          <a:xfrm>
            <a:off x="7523430" y="3557593"/>
            <a:ext cx="1620570" cy="263148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sz="1100" dirty="0">
                <a:solidFill>
                  <a:schemeClr val="bg1"/>
                </a:solidFill>
              </a:rPr>
              <a:t>Bild: „</a:t>
            </a:r>
            <a:r>
              <a:rPr lang="de-DE" sz="1100" dirty="0" err="1">
                <a:solidFill>
                  <a:schemeClr val="bg1"/>
                </a:solidFill>
              </a:rPr>
              <a:t>Interacting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Galaxies</a:t>
            </a:r>
            <a:r>
              <a:rPr lang="de-DE" sz="1100" dirty="0">
                <a:solidFill>
                  <a:schemeClr val="bg1"/>
                </a:solidFill>
              </a:rPr>
              <a:t> Hubble“ von NASA, ESA, A. Evans (University </a:t>
            </a:r>
            <a:r>
              <a:rPr lang="de-DE" sz="1100" dirty="0" err="1">
                <a:solidFill>
                  <a:schemeClr val="bg1"/>
                </a:solidFill>
              </a:rPr>
              <a:t>of</a:t>
            </a:r>
            <a:r>
              <a:rPr lang="de-DE" sz="1100" dirty="0">
                <a:solidFill>
                  <a:schemeClr val="bg1"/>
                </a:solidFill>
              </a:rPr>
              <a:t> Virginia, Charlottesville/NRAO/</a:t>
            </a:r>
            <a:r>
              <a:rPr lang="de-DE" sz="1100" dirty="0" err="1">
                <a:solidFill>
                  <a:schemeClr val="bg1"/>
                </a:solidFill>
              </a:rPr>
              <a:t>Stony</a:t>
            </a:r>
            <a:r>
              <a:rPr lang="de-DE" sz="1100" dirty="0">
                <a:solidFill>
                  <a:schemeClr val="bg1"/>
                </a:solidFill>
              </a:rPr>
              <a:t> Brook University), and </a:t>
            </a:r>
            <a:r>
              <a:rPr lang="de-DE" sz="1100" dirty="0" err="1">
                <a:solidFill>
                  <a:schemeClr val="bg1"/>
                </a:solidFill>
              </a:rPr>
              <a:t>the</a:t>
            </a:r>
            <a:r>
              <a:rPr lang="de-DE" sz="1100" dirty="0">
                <a:solidFill>
                  <a:schemeClr val="bg1"/>
                </a:solidFill>
              </a:rPr>
              <a:t> Hubble Heritage Team (</a:t>
            </a:r>
            <a:r>
              <a:rPr lang="de-DE" sz="1100" dirty="0" err="1">
                <a:solidFill>
                  <a:schemeClr val="bg1"/>
                </a:solidFill>
              </a:rPr>
              <a:t>STScI</a:t>
            </a:r>
            <a:r>
              <a:rPr lang="de-DE" sz="1100" dirty="0">
                <a:solidFill>
                  <a:schemeClr val="bg1"/>
                </a:solidFill>
              </a:rPr>
              <a:t>/AURA)-ESA/Hubble </a:t>
            </a:r>
            <a:r>
              <a:rPr lang="de-DE" sz="1100" dirty="0" err="1">
                <a:solidFill>
                  <a:schemeClr val="bg1"/>
                </a:solidFill>
              </a:rPr>
              <a:t>Collaboration</a:t>
            </a:r>
            <a:r>
              <a:rPr lang="de-DE" sz="1100" dirty="0">
                <a:solidFill>
                  <a:schemeClr val="bg1"/>
                </a:solidFill>
              </a:rPr>
              <a:t> via </a:t>
            </a:r>
            <a:r>
              <a:rPr lang="de-DE" sz="1100" dirty="0">
                <a:solidFill>
                  <a:schemeClr val="bg1"/>
                </a:solidFill>
                <a:hlinkClick r:id="rId3"/>
              </a:rPr>
              <a:t>https://de.wikipedia.org/wiki/Datei:Interacting_Galaxies_Hubble.jpg</a:t>
            </a:r>
            <a:r>
              <a:rPr lang="de-DE" sz="1100" dirty="0">
                <a:solidFill>
                  <a:schemeClr val="bg1"/>
                </a:solidFill>
              </a:rPr>
              <a:t> [Public Domain]</a:t>
            </a:r>
          </a:p>
        </p:txBody>
      </p:sp>
    </p:spTree>
    <p:extLst>
      <p:ext uri="{BB962C8B-B14F-4D97-AF65-F5344CB8AC3E}">
        <p14:creationId xmlns:p14="http://schemas.microsoft.com/office/powerpoint/2010/main" val="143188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Stern, schwarz, dunkel, sitzend enthält.&#10;&#10;Automatisch generierte Beschreibung">
            <a:extLst>
              <a:ext uri="{FF2B5EF4-FFF2-40B4-BE49-F238E27FC236}">
                <a16:creationId xmlns:a16="http://schemas.microsoft.com/office/drawing/2014/main" id="{0A80C466-4737-42D9-A3C4-871A2924C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r="5368" b="1"/>
          <a:stretch/>
        </p:blipFill>
        <p:spPr>
          <a:xfrm>
            <a:off x="8278" y="434359"/>
            <a:ext cx="9135722" cy="5024295"/>
          </a:xfrm>
          <a:prstGeom prst="rect">
            <a:avLst/>
          </a:prstGeom>
          <a:noFill/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0430AC9-20EF-4DEE-882D-D1E65ACCA5F8}"/>
              </a:ext>
            </a:extLst>
          </p:cNvPr>
          <p:cNvSpPr txBox="1"/>
          <p:nvPr/>
        </p:nvSpPr>
        <p:spPr>
          <a:xfrm>
            <a:off x="2053054" y="585216"/>
            <a:ext cx="5476800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Durch Wechselwirkung ausgelöste Sternentstehung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FB7A04F-3CB9-47BE-8D4B-332417AF4F67}"/>
              </a:ext>
            </a:extLst>
          </p:cNvPr>
          <p:cNvCxnSpPr/>
          <p:nvPr/>
        </p:nvCxnSpPr>
        <p:spPr bwMode="auto">
          <a:xfrm>
            <a:off x="6656832" y="954548"/>
            <a:ext cx="873042" cy="535924"/>
          </a:xfrm>
          <a:prstGeom prst="straightConnector1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sm" len="med"/>
            <a:tailEnd type="triangle" w="med" len="med"/>
          </a:ln>
          <a:effectLst/>
        </p:spPr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9D20811-316A-423A-9548-B73A682AB386}"/>
              </a:ext>
            </a:extLst>
          </p:cNvPr>
          <p:cNvCxnSpPr/>
          <p:nvPr/>
        </p:nvCxnSpPr>
        <p:spPr bwMode="auto">
          <a:xfrm flipH="1">
            <a:off x="3721608" y="1113450"/>
            <a:ext cx="420624" cy="733639"/>
          </a:xfrm>
          <a:prstGeom prst="straightConnector1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FFE91E1C-82BD-42E4-8E5E-3DF071E7D400}"/>
              </a:ext>
            </a:extLst>
          </p:cNvPr>
          <p:cNvSpPr txBox="1"/>
          <p:nvPr/>
        </p:nvSpPr>
        <p:spPr>
          <a:xfrm>
            <a:off x="0" y="5400000"/>
            <a:ext cx="4572000" cy="76943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sz="1100" dirty="0">
                <a:solidFill>
                  <a:schemeClr val="bg1"/>
                </a:solidFill>
              </a:rPr>
              <a:t>Bild:„NGC4676“ von NASA, H. Ford (JHU), G. </a:t>
            </a:r>
            <a:r>
              <a:rPr lang="de-DE" sz="1100" dirty="0" err="1">
                <a:solidFill>
                  <a:schemeClr val="bg1"/>
                </a:solidFill>
              </a:rPr>
              <a:t>Illingworth</a:t>
            </a:r>
            <a:r>
              <a:rPr lang="de-DE" sz="1100" dirty="0">
                <a:solidFill>
                  <a:schemeClr val="bg1"/>
                </a:solidFill>
              </a:rPr>
              <a:t> (UCSC/LO), </a:t>
            </a:r>
            <a:r>
              <a:rPr lang="de-DE" sz="1100" dirty="0" err="1">
                <a:solidFill>
                  <a:schemeClr val="bg1"/>
                </a:solidFill>
              </a:rPr>
              <a:t>M.Clampin</a:t>
            </a:r>
            <a:r>
              <a:rPr lang="de-DE" sz="1100" dirty="0">
                <a:solidFill>
                  <a:schemeClr val="bg1"/>
                </a:solidFill>
              </a:rPr>
              <a:t> (</a:t>
            </a:r>
            <a:r>
              <a:rPr lang="de-DE" sz="1100" dirty="0" err="1">
                <a:solidFill>
                  <a:schemeClr val="bg1"/>
                </a:solidFill>
              </a:rPr>
              <a:t>STScI</a:t>
            </a:r>
            <a:r>
              <a:rPr lang="de-DE" sz="1100" dirty="0">
                <a:solidFill>
                  <a:schemeClr val="bg1"/>
                </a:solidFill>
              </a:rPr>
              <a:t>), G. Hartig (</a:t>
            </a:r>
            <a:r>
              <a:rPr lang="de-DE" sz="1100" dirty="0" err="1">
                <a:solidFill>
                  <a:schemeClr val="bg1"/>
                </a:solidFill>
              </a:rPr>
              <a:t>STScI</a:t>
            </a:r>
            <a:r>
              <a:rPr lang="de-DE" sz="1100" dirty="0">
                <a:solidFill>
                  <a:schemeClr val="bg1"/>
                </a:solidFill>
              </a:rPr>
              <a:t>), </a:t>
            </a:r>
            <a:r>
              <a:rPr lang="de-DE" sz="1100" dirty="0" err="1">
                <a:solidFill>
                  <a:schemeClr val="bg1"/>
                </a:solidFill>
              </a:rPr>
              <a:t>the</a:t>
            </a:r>
            <a:r>
              <a:rPr lang="de-DE" sz="1100" dirty="0">
                <a:solidFill>
                  <a:schemeClr val="bg1"/>
                </a:solidFill>
              </a:rPr>
              <a:t> ACS Science Team, and ESA via </a:t>
            </a:r>
            <a:r>
              <a:rPr lang="de-DE" sz="1100" dirty="0">
                <a:solidFill>
                  <a:schemeClr val="bg1"/>
                </a:solidFill>
                <a:hlinkClick r:id="rId3"/>
              </a:rPr>
              <a:t>https://de.wikipedia.org/wiki/Datei:NGC4676.jpg</a:t>
            </a:r>
            <a:endParaRPr lang="de-DE" sz="1100" dirty="0">
              <a:solidFill>
                <a:schemeClr val="bg1"/>
              </a:solidFill>
            </a:endParaRPr>
          </a:p>
          <a:p>
            <a:pPr algn="l"/>
            <a:r>
              <a:rPr lang="de-DE" sz="1100" dirty="0">
                <a:solidFill>
                  <a:schemeClr val="bg1"/>
                </a:solidFill>
              </a:rPr>
              <a:t>[Public Domain (PD-US-</a:t>
            </a:r>
            <a:r>
              <a:rPr lang="de-DE" sz="1100" dirty="0" err="1">
                <a:solidFill>
                  <a:schemeClr val="bg1"/>
                </a:solidFill>
              </a:rPr>
              <a:t>Gov</a:t>
            </a:r>
            <a:r>
              <a:rPr lang="de-DE" sz="1100" dirty="0">
                <a:solidFill>
                  <a:schemeClr val="bg1"/>
                </a:solidFill>
              </a:rPr>
              <a:t>)]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F924E21-66ED-4570-835F-F744C4F1B8E5}"/>
              </a:ext>
            </a:extLst>
          </p:cNvPr>
          <p:cNvSpPr txBox="1"/>
          <p:nvPr/>
        </p:nvSpPr>
        <p:spPr>
          <a:xfrm>
            <a:off x="5004000" y="5580000"/>
            <a:ext cx="4070389" cy="9233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NGC4676, Entfernung ca. 91 </a:t>
            </a:r>
            <a:r>
              <a:rPr lang="de-DE" dirty="0" err="1">
                <a:solidFill>
                  <a:schemeClr val="bg1"/>
                </a:solidFill>
              </a:rPr>
              <a:t>Mpc</a:t>
            </a:r>
            <a:endParaRPr lang="de-DE" dirty="0">
              <a:solidFill>
                <a:schemeClr val="bg1"/>
              </a:solidFill>
            </a:endParaRPr>
          </a:p>
          <a:p>
            <a:pPr algn="l"/>
            <a:r>
              <a:rPr lang="de-DE" dirty="0">
                <a:solidFill>
                  <a:schemeClr val="bg1"/>
                </a:solidFill>
              </a:rPr>
              <a:t>Verschmelzung zu elliptischer Galaxie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in ca. 400 Millionen Jahren</a:t>
            </a:r>
          </a:p>
        </p:txBody>
      </p:sp>
    </p:spTree>
    <p:extLst>
      <p:ext uri="{BB962C8B-B14F-4D97-AF65-F5344CB8AC3E}">
        <p14:creationId xmlns:p14="http://schemas.microsoft.com/office/powerpoint/2010/main" val="93398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9AABB5-97F8-463C-9058-B32652FB5908}"/>
              </a:ext>
            </a:extLst>
          </p:cNvPr>
          <p:cNvSpPr txBox="1"/>
          <p:nvPr/>
        </p:nvSpPr>
        <p:spPr>
          <a:xfrm>
            <a:off x="5004000" y="5580000"/>
            <a:ext cx="3659956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NGC2623, Entfernung ca. 77 </a:t>
            </a:r>
            <a:r>
              <a:rPr lang="de-DE" dirty="0" err="1">
                <a:solidFill>
                  <a:schemeClr val="bg1"/>
                </a:solidFill>
              </a:rPr>
              <a:t>Mpc</a:t>
            </a:r>
            <a:endParaRPr lang="de-DE" dirty="0">
              <a:solidFill>
                <a:schemeClr val="bg1"/>
              </a:solidFill>
            </a:endParaRPr>
          </a:p>
          <a:p>
            <a:pPr algn="l"/>
            <a:r>
              <a:rPr lang="de-DE" dirty="0">
                <a:solidFill>
                  <a:schemeClr val="bg1"/>
                </a:solidFill>
              </a:rPr>
              <a:t>Galaxienverschmelzung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FE91E1C-82BD-42E4-8E5E-3DF071E7D400}"/>
              </a:ext>
            </a:extLst>
          </p:cNvPr>
          <p:cNvSpPr txBox="1"/>
          <p:nvPr/>
        </p:nvSpPr>
        <p:spPr>
          <a:xfrm>
            <a:off x="-1" y="5400000"/>
            <a:ext cx="4762124" cy="60015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sz="1100" dirty="0">
                <a:solidFill>
                  <a:schemeClr val="bg1"/>
                </a:solidFill>
              </a:rPr>
              <a:t>Bild: „</a:t>
            </a:r>
            <a:r>
              <a:rPr lang="en-US" sz="1100" dirty="0">
                <a:solidFill>
                  <a:schemeClr val="bg1"/>
                </a:solidFill>
              </a:rPr>
              <a:t>NGC 2623 or Arp 243 - HST Potw1742a</a:t>
            </a:r>
            <a:r>
              <a:rPr lang="de-DE" sz="1100" dirty="0">
                <a:solidFill>
                  <a:schemeClr val="bg1"/>
                </a:solidFill>
              </a:rPr>
              <a:t>“ von ESA/Hubble &amp; NASA via </a:t>
            </a:r>
            <a:r>
              <a:rPr lang="de-DE" sz="1100" dirty="0">
                <a:solidFill>
                  <a:schemeClr val="bg1"/>
                </a:solidFill>
                <a:hlinkClick r:id="rId2"/>
              </a:rPr>
              <a:t>https://commons.wikimedia.org/wiki/File:NGC_2623_or_Arp_243_-_HST_Potw1742a.tif</a:t>
            </a:r>
            <a:r>
              <a:rPr lang="de-DE" sz="1100" dirty="0">
                <a:solidFill>
                  <a:schemeClr val="bg1"/>
                </a:solidFill>
              </a:rPr>
              <a:t>  [CC BY 4.0]</a:t>
            </a:r>
          </a:p>
        </p:txBody>
      </p:sp>
      <p:pic>
        <p:nvPicPr>
          <p:cNvPr id="8" name="Inhaltsplatzhalter 7" descr="Ein Bild, das Objekt, Stern, sitzend, dunkel enthält.&#10;&#10;Automatisch generierte Beschreibung">
            <a:extLst>
              <a:ext uri="{FF2B5EF4-FFF2-40B4-BE49-F238E27FC236}">
                <a16:creationId xmlns:a16="http://schemas.microsoft.com/office/drawing/2014/main" id="{4864F83B-0AE7-4CD4-BD1A-C35E97DBE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000"/>
            <a:ext cx="9133335" cy="4385286"/>
          </a:xfr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7CFE76B-98C8-4085-A871-607BBA76076B}"/>
              </a:ext>
            </a:extLst>
          </p:cNvPr>
          <p:cNvSpPr txBox="1"/>
          <p:nvPr/>
        </p:nvSpPr>
        <p:spPr>
          <a:xfrm>
            <a:off x="2053054" y="585216"/>
            <a:ext cx="5476800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Durch Wechselwirkung ausgelöste Sternentstehung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7606BD8-7787-4631-B5A9-F2FD1950996A}"/>
              </a:ext>
            </a:extLst>
          </p:cNvPr>
          <p:cNvCxnSpPr/>
          <p:nvPr/>
        </p:nvCxnSpPr>
        <p:spPr bwMode="auto">
          <a:xfrm>
            <a:off x="2980945" y="1133856"/>
            <a:ext cx="1042416" cy="914400"/>
          </a:xfrm>
          <a:prstGeom prst="straightConnector1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3675FC8-E5C0-4926-8986-985C298A2D97}"/>
              </a:ext>
            </a:extLst>
          </p:cNvPr>
          <p:cNvCxnSpPr>
            <a:cxnSpLocks/>
          </p:cNvCxnSpPr>
          <p:nvPr/>
        </p:nvCxnSpPr>
        <p:spPr bwMode="auto">
          <a:xfrm flipH="1">
            <a:off x="6199632" y="1042416"/>
            <a:ext cx="109728" cy="1380744"/>
          </a:xfrm>
          <a:prstGeom prst="straightConnector1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A97F12F-0EEC-446C-AB32-D4C35337FBD3}"/>
              </a:ext>
            </a:extLst>
          </p:cNvPr>
          <p:cNvCxnSpPr/>
          <p:nvPr/>
        </p:nvCxnSpPr>
        <p:spPr bwMode="auto">
          <a:xfrm flipH="1">
            <a:off x="2496312" y="1133856"/>
            <a:ext cx="64008" cy="1655064"/>
          </a:xfrm>
          <a:prstGeom prst="straightConnector1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2316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F483B29A-711A-41F7-A3DA-DF62E83270D0}"/>
              </a:ext>
            </a:extLst>
          </p:cNvPr>
          <p:cNvSpPr/>
          <p:nvPr/>
        </p:nvSpPr>
        <p:spPr bwMode="auto">
          <a:xfrm>
            <a:off x="489589" y="668224"/>
            <a:ext cx="8291503" cy="4609945"/>
          </a:xfrm>
          <a:prstGeom prst="rect">
            <a:avLst/>
          </a:prstGeom>
          <a:solidFill>
            <a:srgbClr val="0000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69AABB5-97F8-463C-9058-B32652FB5908}"/>
              </a:ext>
            </a:extLst>
          </p:cNvPr>
          <p:cNvSpPr txBox="1"/>
          <p:nvPr/>
        </p:nvSpPr>
        <p:spPr>
          <a:xfrm>
            <a:off x="5004000" y="5580000"/>
            <a:ext cx="3777092" cy="9233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NGC5907, Entfernung ca. 11 </a:t>
            </a:r>
            <a:r>
              <a:rPr lang="de-DE" dirty="0" err="1">
                <a:solidFill>
                  <a:schemeClr val="bg1"/>
                </a:solidFill>
              </a:rPr>
              <a:t>Mpc</a:t>
            </a:r>
            <a:endParaRPr lang="de-DE" dirty="0">
              <a:solidFill>
                <a:schemeClr val="bg1"/>
              </a:solidFill>
            </a:endParaRPr>
          </a:p>
          <a:p>
            <a:pPr algn="l"/>
            <a:r>
              <a:rPr lang="de-DE" dirty="0">
                <a:solidFill>
                  <a:schemeClr val="bg1"/>
                </a:solidFill>
              </a:rPr>
              <a:t>Sternströme als Folge einer Kollision mit Zwerggalaxie(n)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ABE02C2-FC3F-4A0D-870F-BDA343BB4C14}"/>
              </a:ext>
            </a:extLst>
          </p:cNvPr>
          <p:cNvSpPr/>
          <p:nvPr/>
        </p:nvSpPr>
        <p:spPr>
          <a:xfrm>
            <a:off x="2181885" y="2819288"/>
            <a:ext cx="5200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Hinweis:</a:t>
            </a:r>
          </a:p>
          <a:p>
            <a:endParaRPr lang="de-DE" sz="1200" dirty="0">
              <a:solidFill>
                <a:schemeClr val="bg1"/>
              </a:solidFill>
            </a:endParaRPr>
          </a:p>
          <a:p>
            <a:r>
              <a:rPr lang="de-DE" sz="1200" dirty="0">
                <a:solidFill>
                  <a:schemeClr val="bg1"/>
                </a:solidFill>
              </a:rPr>
              <a:t>Abbildung („</a:t>
            </a:r>
            <a:r>
              <a:rPr lang="en-US" sz="1200" dirty="0">
                <a:solidFill>
                  <a:schemeClr val="bg1"/>
                </a:solidFill>
              </a:rPr>
              <a:t>negative image of NGC 5907”</a:t>
            </a:r>
            <a:r>
              <a:rPr lang="de-DE" sz="1200" dirty="0">
                <a:solidFill>
                  <a:schemeClr val="bg1"/>
                </a:solidFill>
              </a:rPr>
              <a:t>) siehe</a:t>
            </a:r>
          </a:p>
          <a:p>
            <a:r>
              <a:rPr lang="de-DE" sz="1200" dirty="0">
                <a:solidFill>
                  <a:schemeClr val="bg1"/>
                </a:solidFill>
              </a:rPr>
              <a:t>https://aasnova.org/2016/10/24/featured-image-a-looping-stellar-stream/</a:t>
            </a:r>
          </a:p>
        </p:txBody>
      </p:sp>
    </p:spTree>
    <p:extLst>
      <p:ext uri="{BB962C8B-B14F-4D97-AF65-F5344CB8AC3E}">
        <p14:creationId xmlns:p14="http://schemas.microsoft.com/office/powerpoint/2010/main" val="129081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9AABB5-97F8-463C-9058-B32652FB5908}"/>
              </a:ext>
            </a:extLst>
          </p:cNvPr>
          <p:cNvSpPr txBox="1"/>
          <p:nvPr/>
        </p:nvSpPr>
        <p:spPr>
          <a:xfrm>
            <a:off x="5266944" y="3628161"/>
            <a:ext cx="3763428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r"/>
            <a:r>
              <a:rPr lang="de-DE" dirty="0">
                <a:solidFill>
                  <a:schemeClr val="bg1"/>
                </a:solidFill>
              </a:rPr>
              <a:t>Künstlerische Darstellung der Milchstraße mit Sternströmen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FE91E1C-82BD-42E4-8E5E-3DF071E7D400}"/>
              </a:ext>
            </a:extLst>
          </p:cNvPr>
          <p:cNvSpPr txBox="1"/>
          <p:nvPr/>
        </p:nvSpPr>
        <p:spPr>
          <a:xfrm>
            <a:off x="5094961" y="5931504"/>
            <a:ext cx="3797039" cy="60015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sz="1100" dirty="0">
                <a:solidFill>
                  <a:schemeClr val="bg1"/>
                </a:solidFill>
              </a:rPr>
              <a:t>Bild: „Sig07-008“ von der NASA via </a:t>
            </a:r>
            <a:r>
              <a:rPr lang="de-DE" sz="1100" dirty="0">
                <a:solidFill>
                  <a:schemeClr val="bg1"/>
                </a:solidFill>
                <a:hlinkClick r:id="rId2"/>
              </a:rPr>
              <a:t>https://de.wikipedia.org/wiki/Datei:Sig07-008.jpg</a:t>
            </a:r>
            <a:endParaRPr lang="de-DE" sz="1100" dirty="0">
              <a:solidFill>
                <a:schemeClr val="bg1"/>
              </a:solidFill>
            </a:endParaRPr>
          </a:p>
          <a:p>
            <a:pPr algn="l"/>
            <a:r>
              <a:rPr lang="de-DE" sz="1100" dirty="0">
                <a:solidFill>
                  <a:schemeClr val="bg1"/>
                </a:solidFill>
              </a:rPr>
              <a:t>[Public Domain (PD-US-</a:t>
            </a:r>
            <a:r>
              <a:rPr lang="de-DE" sz="1100" dirty="0" err="1">
                <a:solidFill>
                  <a:schemeClr val="bg1"/>
                </a:solidFill>
              </a:rPr>
              <a:t>Gov</a:t>
            </a:r>
            <a:r>
              <a:rPr lang="de-DE" sz="1100" dirty="0">
                <a:solidFill>
                  <a:schemeClr val="bg1"/>
                </a:solidFill>
              </a:rPr>
              <a:t>)]  </a:t>
            </a:r>
          </a:p>
        </p:txBody>
      </p:sp>
      <p:pic>
        <p:nvPicPr>
          <p:cNvPr id="7" name="Inhaltsplatzhalter 6" descr="Ein Bild, das Licht, Stern enthält.&#10;&#10;Automatisch generierte Beschreibung">
            <a:extLst>
              <a:ext uri="{FF2B5EF4-FFF2-40B4-BE49-F238E27FC236}">
                <a16:creationId xmlns:a16="http://schemas.microsoft.com/office/drawing/2014/main" id="{B620D0EA-7238-42EC-8D13-7DAA093E5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2000"/>
            <a:ext cx="4895999" cy="6120000"/>
          </a:xfrm>
        </p:spPr>
      </p:pic>
    </p:spTree>
    <p:extLst>
      <p:ext uri="{BB962C8B-B14F-4D97-AF65-F5344CB8AC3E}">
        <p14:creationId xmlns:p14="http://schemas.microsoft.com/office/powerpoint/2010/main" val="602640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8805674-25E8-4A2E-9417-32238F6AE2FA}"/>
              </a:ext>
            </a:extLst>
          </p:cNvPr>
          <p:cNvSpPr/>
          <p:nvPr/>
        </p:nvSpPr>
        <p:spPr bwMode="auto">
          <a:xfrm>
            <a:off x="489589" y="668224"/>
            <a:ext cx="8291503" cy="4609945"/>
          </a:xfrm>
          <a:prstGeom prst="rect">
            <a:avLst/>
          </a:prstGeom>
          <a:solidFill>
            <a:srgbClr val="0000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1C062B5-327A-4940-9988-BD0E5CFB234F}"/>
              </a:ext>
            </a:extLst>
          </p:cNvPr>
          <p:cNvSpPr/>
          <p:nvPr/>
        </p:nvSpPr>
        <p:spPr>
          <a:xfrm>
            <a:off x="923419" y="2921168"/>
            <a:ext cx="7423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Hinweis:</a:t>
            </a:r>
          </a:p>
          <a:p>
            <a:endParaRPr lang="de-DE" sz="1200" dirty="0">
              <a:solidFill>
                <a:schemeClr val="bg1"/>
              </a:solidFill>
            </a:endParaRPr>
          </a:p>
          <a:p>
            <a:r>
              <a:rPr lang="de-DE" sz="1200" dirty="0">
                <a:solidFill>
                  <a:schemeClr val="bg1"/>
                </a:solidFill>
              </a:rPr>
              <a:t>Abbildung („Galaxy Picture. Stellar Streams“) siehe</a:t>
            </a:r>
          </a:p>
          <a:p>
            <a:r>
              <a:rPr lang="de-DE" sz="1200" dirty="0">
                <a:solidFill>
                  <a:schemeClr val="bg1"/>
                </a:solidFill>
              </a:rPr>
              <a:t>https://www.cosmos.esa.int/documents/29201/239681/IoW_20190418Update_MW_Stream_Map_small.jpg/a4fac38f-c0b4-2a6f-596c-5722ec7bbe86?t=1555593319529</a:t>
            </a:r>
          </a:p>
        </p:txBody>
      </p:sp>
    </p:spTree>
    <p:extLst>
      <p:ext uri="{BB962C8B-B14F-4D97-AF65-F5344CB8AC3E}">
        <p14:creationId xmlns:p14="http://schemas.microsoft.com/office/powerpoint/2010/main" val="2291647959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Bildschirmpräsentation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MS Gothic</vt:lpstr>
      <vt:lpstr>Arial</vt:lpstr>
      <vt:lpstr>Calibri</vt:lpstr>
      <vt:lpstr>StarSymbol</vt:lpstr>
      <vt:lpstr>Tahoma</vt:lpstr>
      <vt:lpstr>2_Standarddesign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Enrico</dc:creator>
  <cp:lastModifiedBy>zwakh</cp:lastModifiedBy>
  <cp:revision>18</cp:revision>
  <dcterms:created xsi:type="dcterms:W3CDTF">2020-04-14T09:05:54Z</dcterms:created>
  <dcterms:modified xsi:type="dcterms:W3CDTF">2021-10-03T20:00:39Z</dcterms:modified>
</cp:coreProperties>
</file>