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96" r:id="rId2"/>
    <p:sldId id="319" r:id="rId3"/>
    <p:sldId id="297" r:id="rId4"/>
    <p:sldId id="298" r:id="rId5"/>
    <p:sldId id="299" r:id="rId6"/>
    <p:sldId id="301" r:id="rId7"/>
    <p:sldId id="300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12" r:id="rId16"/>
    <p:sldId id="309" r:id="rId17"/>
    <p:sldId id="318" r:id="rId18"/>
    <p:sldId id="316" r:id="rId19"/>
    <p:sldId id="315" r:id="rId20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1" autoAdjust="0"/>
    <p:restoredTop sz="94048" autoAdjust="0"/>
  </p:normalViewPr>
  <p:slideViewPr>
    <p:cSldViewPr snapToGrid="0">
      <p:cViewPr varScale="1">
        <p:scale>
          <a:sx n="98" d="100"/>
          <a:sy n="98" d="100"/>
        </p:scale>
        <p:origin x="1812" y="24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5DF6575D-088F-4ADF-B1DF-C9E9AA424371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‹Nr.›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069F6EF-14E3-4B0B-80A5-114BAEA2BF52}" type="slidenum">
              <a:rPr/>
              <a:pPr lvl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DE" sz="2000" b="0" i="0" u="none" strike="noStrike" kern="1200">
        <a:ln>
          <a:noFill/>
        </a:ln>
        <a:latin typeface="Arial" pitchFamily="18"/>
        <a:ea typeface="MS Gothic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6047" y="2348402"/>
            <a:ext cx="8568531" cy="1620430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 algn="ctr">
              <a:buNone/>
              <a:defRPr/>
            </a:lvl1pPr>
            <a:lvl2pPr marL="503868" indent="0" algn="ctr">
              <a:buNone/>
              <a:defRPr/>
            </a:lvl2pPr>
            <a:lvl3pPr marL="1007734" indent="0" algn="ctr">
              <a:buNone/>
              <a:defRPr/>
            </a:lvl3pPr>
            <a:lvl4pPr marL="1511602" indent="0" algn="ctr">
              <a:buNone/>
              <a:defRPr/>
            </a:lvl4pPr>
            <a:lvl5pPr marL="2015468" indent="0" algn="ctr">
              <a:buNone/>
              <a:defRPr/>
            </a:lvl5pPr>
            <a:lvl6pPr marL="2519335" indent="0" algn="ctr">
              <a:buNone/>
              <a:defRPr/>
            </a:lvl6pPr>
            <a:lvl7pPr marL="3023201" indent="0" algn="ctr">
              <a:buNone/>
              <a:defRPr/>
            </a:lvl7pPr>
            <a:lvl8pPr marL="3527069" indent="0" algn="ctr">
              <a:buNone/>
              <a:defRPr/>
            </a:lvl8pPr>
            <a:lvl9pPr marL="4030936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207BD8-F3AF-48B8-A7C4-DB3553FC27EC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031" y="1763927"/>
            <a:ext cx="9072563" cy="4989036"/>
          </a:xfrm>
          <a:prstGeom prst="rect">
            <a:avLst/>
          </a:prstGeom>
        </p:spPr>
        <p:txBody>
          <a:bodyPr vert="eaVert" lIns="91420" tIns="45711" rIns="91420" bIns="4571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671AF6E-282C-49BC-8050-302B2B8945CD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454" y="302740"/>
            <a:ext cx="2268141" cy="6450223"/>
          </a:xfrm>
          <a:prstGeom prst="rect">
            <a:avLst/>
          </a:prstGeom>
        </p:spPr>
        <p:txBody>
          <a:bodyPr vert="eaVert" lIns="91420" tIns="45711" rIns="91420" bIns="4571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031" y="302740"/>
            <a:ext cx="6636411" cy="6450223"/>
          </a:xfrm>
          <a:prstGeom prst="rect">
            <a:avLst/>
          </a:prstGeom>
        </p:spPr>
        <p:txBody>
          <a:bodyPr vert="eaVert" lIns="91420" tIns="45711" rIns="91420" bIns="4571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6FD8B5C-C241-4413-A85E-0CF08C6E8113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504031" y="302740"/>
            <a:ext cx="9072563" cy="6450223"/>
          </a:xfrm>
          <a:prstGeom prst="rect">
            <a:avLst/>
          </a:prstGeom>
        </p:spPr>
        <p:txBody>
          <a:bodyPr lIns="91420" tIns="45711" rIns="91420" bIns="4571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6C6AA5F-DDD2-46FD-BE67-FADDD7F3B0F4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031" y="1763927"/>
            <a:ext cx="9072563" cy="4989036"/>
          </a:xfrm>
          <a:prstGeom prst="rect">
            <a:avLst/>
          </a:prstGeom>
        </p:spPr>
        <p:txBody>
          <a:bodyPr lIns="100772" tIns="50387" rIns="100772" bIns="50387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100772" tIns="50387" rIns="100772" bIns="50387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100772" tIns="50387" rIns="100772" bIns="50387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100772" tIns="50387" rIns="100772" bIns="50387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BE9B3F-B558-4940-AE3D-81B131373F84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lIns="91430" tIns="45716" rIns="91430" bIns="45716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031" y="1763927"/>
            <a:ext cx="9072563" cy="4989036"/>
          </a:xfrm>
          <a:prstGeom prst="rect">
            <a:avLst/>
          </a:prstGeom>
        </p:spPr>
        <p:txBody>
          <a:bodyPr lIns="91430" tIns="45716" rIns="91430" bIns="45716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</p:spPr>
        <p:txBody>
          <a:bodyPr lIns="91430" tIns="45716" rIns="91430" bIns="45716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</p:spPr>
        <p:txBody>
          <a:bodyPr lIns="91430" tIns="45716" rIns="91430" bIns="45716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</p:spPr>
        <p:txBody>
          <a:bodyPr lIns="91430" tIns="45716" rIns="91430" bIns="45716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5FE357D7-B9A9-4238-8189-C3CAFAFFC689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031" y="1763927"/>
            <a:ext cx="9072563" cy="4989036"/>
          </a:xfrm>
          <a:prstGeom prst="rect">
            <a:avLst/>
          </a:prstGeom>
        </p:spPr>
        <p:txBody>
          <a:bodyPr lIns="91420" tIns="45711" rIns="91420" bIns="4571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59A7DD8-5831-4507-B9CF-4E5270B7BD0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300" y="4857794"/>
            <a:ext cx="8568531" cy="1501435"/>
          </a:xfrm>
          <a:prstGeom prst="rect">
            <a:avLst/>
          </a:prstGeom>
        </p:spPr>
        <p:txBody>
          <a:bodyPr lIns="91420" tIns="45711" rIns="91420" bIns="45711" anchor="t"/>
          <a:lstStyle>
            <a:lvl1pPr algn="l">
              <a:defRPr sz="44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300" y="3204116"/>
            <a:ext cx="8568531" cy="1653678"/>
          </a:xfrm>
          <a:prstGeom prst="rect">
            <a:avLst/>
          </a:prstGeom>
        </p:spPr>
        <p:txBody>
          <a:bodyPr lIns="91420" tIns="45711" rIns="91420" bIns="45711" anchor="b"/>
          <a:lstStyle>
            <a:lvl1pPr marL="0" indent="0">
              <a:buNone/>
              <a:defRPr sz="2200"/>
            </a:lvl1pPr>
            <a:lvl2pPr marL="503868" indent="0">
              <a:buNone/>
              <a:defRPr sz="2000"/>
            </a:lvl2pPr>
            <a:lvl3pPr marL="1007734" indent="0">
              <a:buNone/>
              <a:defRPr sz="1800"/>
            </a:lvl3pPr>
            <a:lvl4pPr marL="1511602" indent="0">
              <a:buNone/>
              <a:defRPr sz="1500"/>
            </a:lvl4pPr>
            <a:lvl5pPr marL="2015468" indent="0">
              <a:buNone/>
              <a:defRPr sz="1500"/>
            </a:lvl5pPr>
            <a:lvl6pPr marL="2519335" indent="0">
              <a:buNone/>
              <a:defRPr sz="1500"/>
            </a:lvl6pPr>
            <a:lvl7pPr marL="3023201" indent="0">
              <a:buNone/>
              <a:defRPr sz="1500"/>
            </a:lvl7pPr>
            <a:lvl8pPr marL="3527069" indent="0">
              <a:buNone/>
              <a:defRPr sz="1500"/>
            </a:lvl8pPr>
            <a:lvl9pPr marL="4030936" indent="0">
              <a:buNone/>
              <a:defRPr sz="15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1D4E5DB-4F2A-4BE2-A377-118AE9CC5E5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4031" y="1763927"/>
            <a:ext cx="4452276" cy="4989036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24318" y="1763927"/>
            <a:ext cx="4452276" cy="4989036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CB6DD8A-9C2B-4C14-8ED5-8EBDE3CE74C8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  <a:prstGeom prst="rect">
            <a:avLst/>
          </a:prstGeom>
        </p:spPr>
        <p:txBody>
          <a:bodyPr lIns="91420" tIns="45711" rIns="91420" bIns="45711" anchor="b"/>
          <a:lstStyle>
            <a:lvl1pPr marL="0" indent="0">
              <a:buNone/>
              <a:defRPr sz="2600" b="1"/>
            </a:lvl1pPr>
            <a:lvl2pPr marL="503868" indent="0">
              <a:buNone/>
              <a:defRPr sz="2200" b="1"/>
            </a:lvl2pPr>
            <a:lvl3pPr marL="1007734" indent="0">
              <a:buNone/>
              <a:defRPr sz="2000" b="1"/>
            </a:lvl3pPr>
            <a:lvl4pPr marL="1511602" indent="0">
              <a:buNone/>
              <a:defRPr sz="1800" b="1"/>
            </a:lvl4pPr>
            <a:lvl5pPr marL="2015468" indent="0">
              <a:buNone/>
              <a:defRPr sz="1800" b="1"/>
            </a:lvl5pPr>
            <a:lvl6pPr marL="2519335" indent="0">
              <a:buNone/>
              <a:defRPr sz="1800" b="1"/>
            </a:lvl6pPr>
            <a:lvl7pPr marL="3023201" indent="0">
              <a:buNone/>
              <a:defRPr sz="1800" b="1"/>
            </a:lvl7pPr>
            <a:lvl8pPr marL="3527069" indent="0">
              <a:buNone/>
              <a:defRPr sz="1800" b="1"/>
            </a:lvl8pPr>
            <a:lvl9pPr marL="4030936" indent="0">
              <a:buNone/>
              <a:defRPr sz="18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  <a:prstGeom prst="rect">
            <a:avLst/>
          </a:prstGeom>
        </p:spPr>
        <p:txBody>
          <a:bodyPr lIns="91420" tIns="45711" rIns="91420" bIns="45711" anchor="b"/>
          <a:lstStyle>
            <a:lvl1pPr marL="0" indent="0">
              <a:buNone/>
              <a:defRPr sz="2600" b="1"/>
            </a:lvl1pPr>
            <a:lvl2pPr marL="503868" indent="0">
              <a:buNone/>
              <a:defRPr sz="2200" b="1"/>
            </a:lvl2pPr>
            <a:lvl3pPr marL="1007734" indent="0">
              <a:buNone/>
              <a:defRPr sz="2000" b="1"/>
            </a:lvl3pPr>
            <a:lvl4pPr marL="1511602" indent="0">
              <a:buNone/>
              <a:defRPr sz="1800" b="1"/>
            </a:lvl4pPr>
            <a:lvl5pPr marL="2015468" indent="0">
              <a:buNone/>
              <a:defRPr sz="1800" b="1"/>
            </a:lvl5pPr>
            <a:lvl6pPr marL="2519335" indent="0">
              <a:buNone/>
              <a:defRPr sz="1800" b="1"/>
            </a:lvl6pPr>
            <a:lvl7pPr marL="3023201" indent="0">
              <a:buNone/>
              <a:defRPr sz="1800" b="1"/>
            </a:lvl7pPr>
            <a:lvl8pPr marL="3527069" indent="0">
              <a:buNone/>
              <a:defRPr sz="1800" b="1"/>
            </a:lvl8pPr>
            <a:lvl9pPr marL="4030936" indent="0">
              <a:buNone/>
              <a:defRPr sz="18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6BDEFE6-13E9-47FD-8FD1-7297F181BB9A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AE8CB4B-1BFD-408D-9CC0-CB34BE8D666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83A041A-C1A6-437C-9197-74CCDCD3A688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  <a:prstGeom prst="rect">
            <a:avLst/>
          </a:prstGeom>
        </p:spPr>
        <p:txBody>
          <a:bodyPr lIns="91420" tIns="45711" rIns="91420" bIns="45711" anchor="b"/>
          <a:lstStyle>
            <a:lvl1pPr algn="l">
              <a:defRPr sz="22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247" y="300990"/>
            <a:ext cx="5635349" cy="6451973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034" y="1581935"/>
            <a:ext cx="3316456" cy="5171028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>
              <a:buNone/>
              <a:defRPr sz="1500"/>
            </a:lvl1pPr>
            <a:lvl2pPr marL="503868" indent="0">
              <a:buNone/>
              <a:defRPr sz="1300"/>
            </a:lvl2pPr>
            <a:lvl3pPr marL="1007734" indent="0">
              <a:buNone/>
              <a:defRPr sz="1100"/>
            </a:lvl3pPr>
            <a:lvl4pPr marL="1511602" indent="0">
              <a:buNone/>
              <a:defRPr sz="1000"/>
            </a:lvl4pPr>
            <a:lvl5pPr marL="2015468" indent="0">
              <a:buNone/>
              <a:defRPr sz="1000"/>
            </a:lvl5pPr>
            <a:lvl6pPr marL="2519335" indent="0">
              <a:buNone/>
              <a:defRPr sz="1000"/>
            </a:lvl6pPr>
            <a:lvl7pPr marL="3023201" indent="0">
              <a:buNone/>
              <a:defRPr sz="1000"/>
            </a:lvl7pPr>
            <a:lvl8pPr marL="3527069" indent="0">
              <a:buNone/>
              <a:defRPr sz="1000"/>
            </a:lvl8pPr>
            <a:lvl9pPr marL="4030936" indent="0">
              <a:buNone/>
              <a:defRPr sz="10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EF3380C-02E4-4F5E-955D-564CAE7D3023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  <a:prstGeom prst="rect">
            <a:avLst/>
          </a:prstGeom>
        </p:spPr>
        <p:txBody>
          <a:bodyPr lIns="91420" tIns="45711" rIns="91420" bIns="45711" anchor="b"/>
          <a:lstStyle>
            <a:lvl1pPr algn="l">
              <a:defRPr sz="22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>
              <a:buNone/>
              <a:defRPr sz="3500"/>
            </a:lvl1pPr>
            <a:lvl2pPr marL="503868" indent="0">
              <a:buNone/>
              <a:defRPr sz="3100"/>
            </a:lvl2pPr>
            <a:lvl3pPr marL="1007734" indent="0">
              <a:buNone/>
              <a:defRPr sz="2600"/>
            </a:lvl3pPr>
            <a:lvl4pPr marL="1511602" indent="0">
              <a:buNone/>
              <a:defRPr sz="2200"/>
            </a:lvl4pPr>
            <a:lvl5pPr marL="2015468" indent="0">
              <a:buNone/>
              <a:defRPr sz="2200"/>
            </a:lvl5pPr>
            <a:lvl6pPr marL="2519335" indent="0">
              <a:buNone/>
              <a:defRPr sz="2200"/>
            </a:lvl6pPr>
            <a:lvl7pPr marL="3023201" indent="0">
              <a:buNone/>
              <a:defRPr sz="2200"/>
            </a:lvl7pPr>
            <a:lvl8pPr marL="3527069" indent="0">
              <a:buNone/>
              <a:defRPr sz="2200"/>
            </a:lvl8pPr>
            <a:lvl9pPr marL="4030936" indent="0">
              <a:buNone/>
              <a:defRPr sz="22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>
              <a:buNone/>
              <a:defRPr sz="1500"/>
            </a:lvl1pPr>
            <a:lvl2pPr marL="503868" indent="0">
              <a:buNone/>
              <a:defRPr sz="1300"/>
            </a:lvl2pPr>
            <a:lvl3pPr marL="1007734" indent="0">
              <a:buNone/>
              <a:defRPr sz="1100"/>
            </a:lvl3pPr>
            <a:lvl4pPr marL="1511602" indent="0">
              <a:buNone/>
              <a:defRPr sz="1000"/>
            </a:lvl4pPr>
            <a:lvl5pPr marL="2015468" indent="0">
              <a:buNone/>
              <a:defRPr sz="1000"/>
            </a:lvl5pPr>
            <a:lvl6pPr marL="2519335" indent="0">
              <a:buNone/>
              <a:defRPr sz="1000"/>
            </a:lvl6pPr>
            <a:lvl7pPr marL="3023201" indent="0">
              <a:buNone/>
              <a:defRPr sz="1000"/>
            </a:lvl7pPr>
            <a:lvl8pPr marL="3527069" indent="0">
              <a:buNone/>
              <a:defRPr sz="1000"/>
            </a:lvl8pPr>
            <a:lvl9pPr marL="4030936" indent="0">
              <a:buNone/>
              <a:defRPr sz="10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39F8417-8CBF-4E90-B936-2C91406CDAD0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pieren 38"/>
          <p:cNvGrpSpPr/>
          <p:nvPr userDrawn="1"/>
        </p:nvGrpSpPr>
        <p:grpSpPr>
          <a:xfrm>
            <a:off x="0" y="0"/>
            <a:ext cx="10080625" cy="7575057"/>
            <a:chOff x="0" y="0"/>
            <a:chExt cx="10080625" cy="7575057"/>
          </a:xfrm>
        </p:grpSpPr>
        <p:grpSp>
          <p:nvGrpSpPr>
            <p:cNvPr id="2" name="Gruppieren 60"/>
            <p:cNvGrpSpPr/>
            <p:nvPr userDrawn="1"/>
          </p:nvGrpSpPr>
          <p:grpSpPr>
            <a:xfrm>
              <a:off x="0" y="0"/>
              <a:ext cx="10080625" cy="7575057"/>
              <a:chOff x="0" y="0"/>
              <a:chExt cx="9144000" cy="6871954"/>
            </a:xfrm>
          </p:grpSpPr>
          <p:pic>
            <p:nvPicPr>
              <p:cNvPr id="58" name="Grafik 57" descr="Rahmen Astronomie unten.png"/>
              <p:cNvPicPr>
                <a:picLocks/>
              </p:cNvPicPr>
              <p:nvPr userDrawn="1"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0" y="6555600"/>
                <a:ext cx="9144000" cy="302400"/>
              </a:xfrm>
              <a:prstGeom prst="rect">
                <a:avLst/>
              </a:prstGeom>
            </p:spPr>
          </p:pic>
          <p:pic>
            <p:nvPicPr>
              <p:cNvPr id="53" name="Grafik 52" descr="Rahmen Astronomie oben.png"/>
              <p:cNvPicPr>
                <a:picLocks/>
              </p:cNvPicPr>
              <p:nvPr userDrawn="1"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0" y="0"/>
                <a:ext cx="9144000" cy="403200"/>
              </a:xfrm>
              <a:prstGeom prst="rect">
                <a:avLst/>
              </a:prstGeom>
            </p:spPr>
          </p:pic>
          <p:sp>
            <p:nvSpPr>
              <p:cNvPr id="55" name="Textfeld 54"/>
              <p:cNvSpPr txBox="1"/>
              <p:nvPr userDrawn="1"/>
            </p:nvSpPr>
            <p:spPr>
              <a:xfrm>
                <a:off x="864365" y="6550871"/>
                <a:ext cx="3501109" cy="321083"/>
              </a:xfrm>
              <a:prstGeom prst="rect">
                <a:avLst/>
              </a:prstGeom>
              <a:noFill/>
            </p:spPr>
            <p:txBody>
              <a:bodyPr wrap="square" lIns="82936" tIns="41469" rIns="82936" bIns="41469" rtlCol="0">
                <a:spAutoFit/>
              </a:bodyPr>
              <a:lstStyle/>
              <a:p>
                <a:pPr defTabSz="914210">
                  <a:defRPr/>
                </a:pPr>
                <a:r>
                  <a:rPr lang="de-DE" sz="1700" kern="0" dirty="0">
                    <a:solidFill>
                      <a:srgbClr val="FFFFFF"/>
                    </a:solidFill>
                  </a:rPr>
                  <a:t>S. Hanssen</a:t>
                </a:r>
              </a:p>
            </p:txBody>
          </p:sp>
          <p:sp>
            <p:nvSpPr>
              <p:cNvPr id="56" name="Rechteck 55"/>
              <p:cNvSpPr/>
              <p:nvPr userDrawn="1"/>
            </p:nvSpPr>
            <p:spPr>
              <a:xfrm>
                <a:off x="7515497" y="6580699"/>
                <a:ext cx="1604352" cy="243385"/>
              </a:xfrm>
              <a:prstGeom prst="rect">
                <a:avLst/>
              </a:prstGeom>
              <a:noFill/>
              <a:ln w="0">
                <a:solidFill>
                  <a:srgbClr val="CCCCFF"/>
                </a:solidFill>
                <a:prstDash val="solid"/>
              </a:ln>
            </p:spPr>
            <p:txBody>
              <a:bodyPr vert="horz" wrap="none" lIns="81631" tIns="40816" rIns="81631" bIns="40816" anchor="ctr" anchorCtr="1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algn="ctr" defTabSz="914210" hangingPunct="0">
                  <a:buFont typeface="StarSymbol"/>
                  <a:buNone/>
                </a:pPr>
                <a:r>
                  <a:rPr lang="de-DE" sz="1400" dirty="0">
                    <a:solidFill>
                      <a:srgbClr val="FFFFFF"/>
                    </a:solidFill>
                    <a:ea typeface="MS Gothic" pitchFamily="2"/>
                    <a:cs typeface="Tahoma" pitchFamily="2"/>
                  </a:rPr>
                  <a:t>ZPG </a:t>
                </a:r>
                <a:r>
                  <a:rPr lang="de-DE" sz="1400" dirty="0">
                    <a:solidFill>
                      <a:srgbClr val="CCCCFF"/>
                    </a:solidFill>
                    <a:ea typeface="MS Gothic" pitchFamily="2"/>
                    <a:cs typeface="Tahoma" pitchFamily="2"/>
                  </a:rPr>
                  <a:t>Astronomie</a:t>
                </a:r>
              </a:p>
            </p:txBody>
          </p:sp>
          <p:pic>
            <p:nvPicPr>
              <p:cNvPr id="57" name="Grafik 56"/>
              <p:cNvPicPr>
                <a:picLocks noChangeAspect="1"/>
              </p:cNvPicPr>
              <p:nvPr userDrawn="1"/>
            </p:nvPicPr>
            <p:blipFill>
              <a:blip r:embed="rId19" cstate="print">
                <a:alphaModFix/>
                <a:lum/>
              </a:blip>
              <a:srcRect/>
              <a:stretch>
                <a:fillRect/>
              </a:stretch>
            </p:blipFill>
            <p:spPr>
              <a:xfrm>
                <a:off x="65310" y="6597027"/>
                <a:ext cx="601250" cy="21199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9" name="Titel 1"/>
              <p:cNvSpPr txBox="1">
                <a:spLocks/>
              </p:cNvSpPr>
              <p:nvPr userDrawn="1"/>
            </p:nvSpPr>
            <p:spPr>
              <a:xfrm>
                <a:off x="1" y="2"/>
                <a:ext cx="6188797" cy="392933"/>
              </a:xfrm>
              <a:prstGeom prst="rect">
                <a:avLst/>
              </a:prstGeom>
            </p:spPr>
            <p:txBody>
              <a:bodyPr lIns="82936" tIns="41469" rIns="82936" bIns="41469" anchor="ctr"/>
              <a:lstStyle/>
              <a:p>
                <a:pPr defTabSz="914210" hangingPunct="0">
                  <a:defRPr/>
                </a:pPr>
                <a:r>
                  <a:rPr lang="de-DE" sz="2200" cap="small" dirty="0">
                    <a:solidFill>
                      <a:srgbClr val="FFFFD1"/>
                    </a:solidFill>
                    <a:ea typeface="MS Gothic" pitchFamily="2"/>
                    <a:cs typeface="Arial" pitchFamily="34" charset="0"/>
                  </a:rPr>
                  <a:t> </a:t>
                </a:r>
                <a:r>
                  <a:rPr lang="de-DE" sz="2200" b="1" cap="small" dirty="0">
                    <a:solidFill>
                      <a:srgbClr val="FFFFFF"/>
                    </a:solidFill>
                    <a:ea typeface="MS Gothic" pitchFamily="2"/>
                    <a:cs typeface="Arial" pitchFamily="34" charset="0"/>
                  </a:rPr>
                  <a:t>3.1.3 Sterne und ihre Planeten</a:t>
                </a:r>
              </a:p>
            </p:txBody>
          </p:sp>
        </p:grpSp>
        <p:sp>
          <p:nvSpPr>
            <p:cNvPr id="9" name="Titel 1"/>
            <p:cNvSpPr txBox="1">
              <a:spLocks/>
            </p:cNvSpPr>
            <p:nvPr userDrawn="1"/>
          </p:nvSpPr>
          <p:spPr>
            <a:xfrm>
              <a:off x="7536581" y="0"/>
              <a:ext cx="2544043" cy="433136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algn="r" defTabSz="914210" hangingPunct="0">
                <a:defRPr/>
              </a:pPr>
              <a:r>
                <a:rPr lang="de-DE" sz="240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b="0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Exoplaneten</a:t>
              </a:r>
            </a:p>
          </p:txBody>
        </p:sp>
        <p:grpSp>
          <p:nvGrpSpPr>
            <p:cNvPr id="10" name="Group 3"/>
            <p:cNvGrpSpPr>
              <a:grpSpLocks noChangeAspect="1"/>
            </p:cNvGrpSpPr>
            <p:nvPr userDrawn="1"/>
          </p:nvGrpSpPr>
          <p:grpSpPr bwMode="auto">
            <a:xfrm flipH="1">
              <a:off x="7985625" y="127601"/>
              <a:ext cx="200166" cy="276659"/>
              <a:chOff x="2594" y="1944"/>
              <a:chExt cx="4024" cy="4274"/>
            </a:xfrm>
            <a:solidFill>
              <a:schemeClr val="bg1"/>
            </a:solidFill>
          </p:grpSpPr>
          <p:sp>
            <p:nvSpPr>
              <p:cNvPr id="11" name="Oval 4"/>
              <p:cNvSpPr>
                <a:spLocks noChangeAspect="1" noChangeArrowheads="1"/>
              </p:cNvSpPr>
              <p:nvPr/>
            </p:nvSpPr>
            <p:spPr bwMode="auto">
              <a:xfrm>
                <a:off x="4718" y="3030"/>
                <a:ext cx="360" cy="248"/>
              </a:xfrm>
              <a:prstGeom prst="ellipse">
                <a:avLst/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AutoShape 5"/>
              <p:cNvSpPr>
                <a:spLocks noChangeAspect="1" noChangeArrowheads="1"/>
              </p:cNvSpPr>
              <p:nvPr/>
            </p:nvSpPr>
            <p:spPr bwMode="auto">
              <a:xfrm>
                <a:off x="4679" y="3347"/>
                <a:ext cx="443" cy="127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6"/>
              <p:cNvSpPr>
                <a:spLocks noChangeAspect="1" noChangeArrowheads="1"/>
              </p:cNvSpPr>
              <p:nvPr/>
            </p:nvSpPr>
            <p:spPr bwMode="auto">
              <a:xfrm>
                <a:off x="4762" y="3234"/>
                <a:ext cx="270" cy="127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AutoShape 7"/>
              <p:cNvSpPr>
                <a:spLocks noChangeAspect="1" noChangeArrowheads="1"/>
              </p:cNvSpPr>
              <p:nvPr/>
            </p:nvSpPr>
            <p:spPr bwMode="auto">
              <a:xfrm rot="1325226">
                <a:off x="4201" y="3323"/>
                <a:ext cx="180" cy="289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AutoShape 8"/>
              <p:cNvSpPr>
                <a:spLocks noChangeAspect="1" noChangeArrowheads="1"/>
              </p:cNvSpPr>
              <p:nvPr/>
            </p:nvSpPr>
            <p:spPr bwMode="auto">
              <a:xfrm rot="-1404692">
                <a:off x="5438" y="3294"/>
                <a:ext cx="180" cy="289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6" name="Group 9"/>
              <p:cNvGrpSpPr>
                <a:grpSpLocks noChangeAspect="1"/>
              </p:cNvGrpSpPr>
              <p:nvPr/>
            </p:nvGrpSpPr>
            <p:grpSpPr bwMode="auto">
              <a:xfrm rot="-1899001">
                <a:off x="2594" y="1944"/>
                <a:ext cx="4024" cy="755"/>
                <a:chOff x="1609" y="2901"/>
                <a:chExt cx="4024" cy="755"/>
              </a:xfrm>
              <a:grpFill/>
            </p:grpSpPr>
            <p:sp>
              <p:nvSpPr>
                <p:cNvPr id="23" name="Rectangle 10"/>
                <p:cNvSpPr>
                  <a:spLocks noChangeAspect="1" noChangeArrowheads="1"/>
                </p:cNvSpPr>
                <p:nvPr/>
              </p:nvSpPr>
              <p:spPr bwMode="auto">
                <a:xfrm>
                  <a:off x="4853" y="3074"/>
                  <a:ext cx="780" cy="510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" name="AutoShape 11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3300" y="1980"/>
                  <a:ext cx="420" cy="2685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" name="AutoShape 12"/>
                <p:cNvSpPr>
                  <a:spLocks noChangeAspect="1" noChangeArrowheads="1"/>
                </p:cNvSpPr>
                <p:nvPr/>
              </p:nvSpPr>
              <p:spPr bwMode="auto">
                <a:xfrm>
                  <a:off x="4005" y="3075"/>
                  <a:ext cx="143" cy="563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" name="AutoShape 13"/>
                <p:cNvSpPr>
                  <a:spLocks noChangeAspect="1" noChangeArrowheads="1"/>
                </p:cNvSpPr>
                <p:nvPr/>
              </p:nvSpPr>
              <p:spPr bwMode="auto">
                <a:xfrm>
                  <a:off x="3240" y="3075"/>
                  <a:ext cx="143" cy="563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" name="AutoShape 14"/>
                <p:cNvSpPr>
                  <a:spLocks noChangeAspect="1" noChangeArrowheads="1"/>
                </p:cNvSpPr>
                <p:nvPr/>
              </p:nvSpPr>
              <p:spPr bwMode="auto">
                <a:xfrm>
                  <a:off x="4785" y="3015"/>
                  <a:ext cx="143" cy="630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8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1822" y="3248"/>
                  <a:ext cx="345" cy="143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9" name="AutoShape 16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1628" y="3188"/>
                  <a:ext cx="210" cy="248"/>
                </a:xfrm>
                <a:prstGeom prst="flowChartPunchedCard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0" name="Rectangle 17"/>
                <p:cNvSpPr>
                  <a:spLocks noChangeAspect="1" noChangeArrowheads="1"/>
                </p:cNvSpPr>
                <p:nvPr/>
              </p:nvSpPr>
              <p:spPr bwMode="auto">
                <a:xfrm>
                  <a:off x="1664" y="2985"/>
                  <a:ext cx="150" cy="263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1" name="AutoShape 18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1668" y="2868"/>
                  <a:ext cx="143" cy="210"/>
                </a:xfrm>
                <a:prstGeom prst="roundRect">
                  <a:avLst>
                    <a:gd name="adj" fmla="val 50000"/>
                  </a:avLst>
                </a:prstGeom>
                <a:grp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2" name="Rectangle 19"/>
                <p:cNvSpPr>
                  <a:spLocks noChangeAspect="1" noChangeArrowheads="1"/>
                </p:cNvSpPr>
                <p:nvPr/>
              </p:nvSpPr>
              <p:spPr bwMode="auto">
                <a:xfrm>
                  <a:off x="3240" y="3585"/>
                  <a:ext cx="908" cy="71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3" name="Rectangle 20"/>
                <p:cNvSpPr>
                  <a:spLocks noChangeAspect="1" noChangeArrowheads="1"/>
                </p:cNvSpPr>
                <p:nvPr/>
              </p:nvSpPr>
              <p:spPr bwMode="auto">
                <a:xfrm>
                  <a:off x="2468" y="2963"/>
                  <a:ext cx="353" cy="150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4" name="Rectangle 21"/>
                <p:cNvSpPr>
                  <a:spLocks noChangeAspect="1" noChangeArrowheads="1"/>
                </p:cNvSpPr>
                <p:nvPr/>
              </p:nvSpPr>
              <p:spPr bwMode="auto">
                <a:xfrm>
                  <a:off x="2326" y="2997"/>
                  <a:ext cx="203" cy="71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" name="Rectangle 22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2425" y="3137"/>
                  <a:ext cx="203" cy="28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" name="Rectangle 23"/>
                <p:cNvSpPr>
                  <a:spLocks noChangeAspect="1" noChangeArrowheads="1"/>
                </p:cNvSpPr>
                <p:nvPr/>
              </p:nvSpPr>
              <p:spPr bwMode="auto">
                <a:xfrm rot="16200000">
                  <a:off x="2582" y="3167"/>
                  <a:ext cx="203" cy="28"/>
                </a:xfrm>
                <a:prstGeom prst="rect">
                  <a:avLst/>
                </a:prstGeom>
                <a:grp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" name="Rectangle 24"/>
              <p:cNvSpPr>
                <a:spLocks noChangeAspect="1" noChangeArrowheads="1"/>
              </p:cNvSpPr>
              <p:nvPr/>
            </p:nvSpPr>
            <p:spPr bwMode="auto">
              <a:xfrm rot="-1899001">
                <a:off x="5164" y="2437"/>
                <a:ext cx="83" cy="1433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Rectangle 25"/>
              <p:cNvSpPr>
                <a:spLocks noChangeAspect="1" noChangeArrowheads="1"/>
              </p:cNvSpPr>
              <p:nvPr/>
            </p:nvSpPr>
            <p:spPr bwMode="auto">
              <a:xfrm rot="-1899001">
                <a:off x="5179" y="3422"/>
                <a:ext cx="510" cy="191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AutoShape 26"/>
              <p:cNvSpPr>
                <a:spLocks noChangeAspect="1" noChangeArrowheads="1"/>
              </p:cNvSpPr>
              <p:nvPr/>
            </p:nvSpPr>
            <p:spPr bwMode="auto">
              <a:xfrm rot="14300999">
                <a:off x="4657" y="2493"/>
                <a:ext cx="457" cy="31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Oval 27"/>
              <p:cNvSpPr>
                <a:spLocks noChangeAspect="1" noChangeArrowheads="1"/>
              </p:cNvSpPr>
              <p:nvPr/>
            </p:nvSpPr>
            <p:spPr bwMode="auto">
              <a:xfrm rot="-1899001">
                <a:off x="4698" y="2759"/>
                <a:ext cx="383" cy="367"/>
              </a:xfrm>
              <a:prstGeom prst="ellipse">
                <a:avLst/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AutoShape 28"/>
              <p:cNvSpPr>
                <a:spLocks noChangeAspect="1" noChangeArrowheads="1"/>
              </p:cNvSpPr>
              <p:nvPr/>
            </p:nvSpPr>
            <p:spPr bwMode="auto">
              <a:xfrm rot="3500999">
                <a:off x="4589" y="2975"/>
                <a:ext cx="232" cy="17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4500" y="4275"/>
                <a:ext cx="833" cy="71"/>
              </a:xfrm>
              <a:prstGeom prst="rect">
                <a:avLst/>
              </a:prstGeom>
              <a:grpFill/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503868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1007734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511602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2015468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77900" indent="-377900" algn="l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8784" indent="-314916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9669" indent="-251934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63534" indent="-251934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67402" indent="-251934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71269" indent="-251934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75136" indent="-251934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79003" indent="-251934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82870" indent="-251934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868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734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602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468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335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201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069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0936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/index.php?curid=12881381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upload.wikimedia.org/wikipedia/commons/a/a3/Fomalhaut_with_Disk_Ring_and_extrasolar_planet_b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File:Fomalhaut_with_Disk_Ring_and_extrasolar_planet_b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hyperlink" Target="https://www.nasa.gov/sites/default/files/jupiter_1_0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pload.wikimedia.org/wikipedia/commons/a/aa/Sun920607.jpg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0"/>
            <a:ext cx="10080625" cy="7559675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8DB3E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5" name="Ellipse 64"/>
          <p:cNvSpPr/>
          <p:nvPr/>
        </p:nvSpPr>
        <p:spPr bwMode="auto">
          <a:xfrm>
            <a:off x="6027372" y="1847921"/>
            <a:ext cx="3770313" cy="3769338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0783" tIns="50392" rIns="100783" bIns="50392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3" name="Gruppieren 10"/>
          <p:cNvGrpSpPr/>
          <p:nvPr/>
        </p:nvGrpSpPr>
        <p:grpSpPr>
          <a:xfrm>
            <a:off x="0" y="1"/>
            <a:ext cx="10080625" cy="7575057"/>
            <a:chOff x="0" y="0"/>
            <a:chExt cx="9144000" cy="6871954"/>
          </a:xfrm>
        </p:grpSpPr>
        <p:pic>
          <p:nvPicPr>
            <p:cNvPr id="12" name="Grafik 11" descr="Rahmen Astronomie unten.png"/>
            <p:cNvPicPr>
              <a:picLocks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555600"/>
              <a:ext cx="9144000" cy="302400"/>
            </a:xfrm>
            <a:prstGeom prst="rect">
              <a:avLst/>
            </a:prstGeom>
          </p:spPr>
        </p:pic>
        <p:pic>
          <p:nvPicPr>
            <p:cNvPr id="14" name="Grafik 13" descr="Rahmen Astronomie oben.png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403200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864365" y="6550871"/>
              <a:ext cx="3501109" cy="321083"/>
            </a:xfrm>
            <a:prstGeom prst="rect">
              <a:avLst/>
            </a:prstGeom>
            <a:noFill/>
          </p:spPr>
          <p:txBody>
            <a:bodyPr wrap="square" lIns="82936" tIns="41469" rIns="82936" bIns="41469" rtlCol="0">
              <a:spAutoFit/>
            </a:bodyPr>
            <a:lstStyle/>
            <a:p>
              <a:pPr defTabSz="914115">
                <a:defRPr/>
              </a:pPr>
              <a:r>
                <a:rPr lang="de-DE" sz="1700" kern="0" dirty="0">
                  <a:solidFill>
                    <a:srgbClr val="FFFFFF"/>
                  </a:solidFill>
                </a:rPr>
                <a:t>S. Hanssen</a:t>
              </a:r>
            </a:p>
          </p:txBody>
        </p:sp>
        <p:sp>
          <p:nvSpPr>
            <p:cNvPr id="16" name="Rechteck 15"/>
            <p:cNvSpPr/>
            <p:nvPr/>
          </p:nvSpPr>
          <p:spPr>
            <a:xfrm>
              <a:off x="7515497" y="6580699"/>
              <a:ext cx="1604352" cy="243385"/>
            </a:xfrm>
            <a:prstGeom prst="rect">
              <a:avLst/>
            </a:prstGeom>
            <a:noFill/>
            <a:ln w="0">
              <a:solidFill>
                <a:srgbClr val="CCCCFF"/>
              </a:solidFill>
              <a:prstDash val="solid"/>
            </a:ln>
          </p:spPr>
          <p:txBody>
            <a:bodyPr vert="horz" wrap="none" lIns="81631" tIns="40816" rIns="81631" bIns="40816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 defTabSz="914115" hangingPunct="0">
                <a:buNone/>
              </a:pPr>
              <a:r>
                <a:rPr lang="de-DE" sz="1400" dirty="0">
                  <a:solidFill>
                    <a:srgbClr val="FFFFFF"/>
                  </a:solidFill>
                  <a:ea typeface="MS Gothic" pitchFamily="2"/>
                  <a:cs typeface="Tahoma" pitchFamily="2"/>
                </a:rPr>
                <a:t>ZPG </a:t>
              </a:r>
              <a:r>
                <a:rPr lang="de-DE" sz="1400" dirty="0">
                  <a:solidFill>
                    <a:srgbClr val="CCCCFF"/>
                  </a:solidFill>
                  <a:ea typeface="MS Gothic" pitchFamily="2"/>
                  <a:cs typeface="Tahoma" pitchFamily="2"/>
                </a:rPr>
                <a:t>Astronomie</a:t>
              </a:r>
            </a:p>
          </p:txBody>
        </p:sp>
        <p:pic>
          <p:nvPicPr>
            <p:cNvPr id="17" name="Grafik 16"/>
            <p:cNvPicPr>
              <a:picLocks noChangeAspect="1"/>
            </p:cNvPicPr>
            <p:nvPr/>
          </p:nvPicPr>
          <p:blipFill>
            <a:blip r:embed="rId4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65310" y="6597027"/>
              <a:ext cx="601250" cy="211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Titel 1"/>
            <p:cNvSpPr txBox="1">
              <a:spLocks/>
            </p:cNvSpPr>
            <p:nvPr/>
          </p:nvSpPr>
          <p:spPr>
            <a:xfrm>
              <a:off x="1" y="2"/>
              <a:ext cx="6188797" cy="392933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defTabSz="914115" hangingPunct="0">
                <a:defRPr/>
              </a:pPr>
              <a:r>
                <a:rPr lang="de-DE" sz="220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b="1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3.1.3 Sterne und ihre Planeten</a:t>
              </a:r>
            </a:p>
          </p:txBody>
        </p:sp>
      </p:grpSp>
      <p:grpSp>
        <p:nvGrpSpPr>
          <p:cNvPr id="4" name="Group 3"/>
          <p:cNvGrpSpPr>
            <a:grpSpLocks noChangeAspect="1"/>
          </p:cNvGrpSpPr>
          <p:nvPr/>
        </p:nvGrpSpPr>
        <p:grpSpPr bwMode="auto">
          <a:xfrm flipH="1">
            <a:off x="7577970" y="4199821"/>
            <a:ext cx="929308" cy="1284445"/>
            <a:chOff x="2594" y="1944"/>
            <a:chExt cx="4024" cy="4274"/>
          </a:xfrm>
        </p:grpSpPr>
        <p:sp>
          <p:nvSpPr>
            <p:cNvPr id="1028" name="Oval 4"/>
            <p:cNvSpPr>
              <a:spLocks noChangeAspect="1" noChangeArrowheads="1"/>
            </p:cNvSpPr>
            <p:nvPr/>
          </p:nvSpPr>
          <p:spPr bwMode="auto">
            <a:xfrm>
              <a:off x="4718" y="3030"/>
              <a:ext cx="360" cy="248"/>
            </a:xfrm>
            <a:prstGeom prst="ellipse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29" name="AutoShape 5"/>
            <p:cNvSpPr>
              <a:spLocks noChangeAspect="1" noChangeArrowheads="1"/>
            </p:cNvSpPr>
            <p:nvPr/>
          </p:nvSpPr>
          <p:spPr bwMode="auto">
            <a:xfrm>
              <a:off x="4679" y="3347"/>
              <a:ext cx="443" cy="12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30" name="Rectangle 6"/>
            <p:cNvSpPr>
              <a:spLocks noChangeAspect="1" noChangeArrowheads="1"/>
            </p:cNvSpPr>
            <p:nvPr/>
          </p:nvSpPr>
          <p:spPr bwMode="auto">
            <a:xfrm>
              <a:off x="4762" y="3234"/>
              <a:ext cx="270" cy="127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31" name="AutoShape 7"/>
            <p:cNvSpPr>
              <a:spLocks noChangeAspect="1" noChangeArrowheads="1"/>
            </p:cNvSpPr>
            <p:nvPr/>
          </p:nvSpPr>
          <p:spPr bwMode="auto">
            <a:xfrm rot="1325226">
              <a:off x="4201" y="3323"/>
              <a:ext cx="180" cy="289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32" name="AutoShape 8"/>
            <p:cNvSpPr>
              <a:spLocks noChangeAspect="1" noChangeArrowheads="1"/>
            </p:cNvSpPr>
            <p:nvPr/>
          </p:nvSpPr>
          <p:spPr bwMode="auto">
            <a:xfrm rot="-1404692">
              <a:off x="5438" y="3294"/>
              <a:ext cx="180" cy="289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grpSp>
          <p:nvGrpSpPr>
            <p:cNvPr id="5" name="Group 9"/>
            <p:cNvGrpSpPr>
              <a:grpSpLocks noChangeAspect="1"/>
            </p:cNvGrpSpPr>
            <p:nvPr/>
          </p:nvGrpSpPr>
          <p:grpSpPr bwMode="auto">
            <a:xfrm rot="-1899001">
              <a:off x="2594" y="1944"/>
              <a:ext cx="4024" cy="755"/>
              <a:chOff x="1609" y="2901"/>
              <a:chExt cx="4024" cy="755"/>
            </a:xfrm>
          </p:grpSpPr>
          <p:sp>
            <p:nvSpPr>
              <p:cNvPr id="1034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4853" y="3074"/>
                <a:ext cx="780" cy="510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35" name="AutoShape 11"/>
              <p:cNvSpPr>
                <a:spLocks noChangeAspect="1" noChangeArrowheads="1"/>
              </p:cNvSpPr>
              <p:nvPr/>
            </p:nvSpPr>
            <p:spPr bwMode="auto">
              <a:xfrm rot="5400000">
                <a:off x="3300" y="1980"/>
                <a:ext cx="420" cy="268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36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4005" y="3075"/>
                <a:ext cx="143" cy="5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37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3240" y="3075"/>
                <a:ext cx="143" cy="5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38" name="AutoShape 14"/>
              <p:cNvSpPr>
                <a:spLocks noChangeAspect="1" noChangeArrowheads="1"/>
              </p:cNvSpPr>
              <p:nvPr/>
            </p:nvSpPr>
            <p:spPr bwMode="auto">
              <a:xfrm>
                <a:off x="4785" y="3015"/>
                <a:ext cx="143" cy="63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39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1822" y="3248"/>
                <a:ext cx="345" cy="143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40" name="AutoShape 16"/>
              <p:cNvSpPr>
                <a:spLocks noChangeAspect="1" noChangeArrowheads="1"/>
              </p:cNvSpPr>
              <p:nvPr/>
            </p:nvSpPr>
            <p:spPr bwMode="auto">
              <a:xfrm rot="16200000">
                <a:off x="1628" y="3188"/>
                <a:ext cx="210" cy="248"/>
              </a:xfrm>
              <a:prstGeom prst="flowChartPunchedCard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41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1664" y="2985"/>
                <a:ext cx="150" cy="263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42" name="AutoShape 18"/>
              <p:cNvSpPr>
                <a:spLocks noChangeAspect="1" noChangeArrowheads="1"/>
              </p:cNvSpPr>
              <p:nvPr/>
            </p:nvSpPr>
            <p:spPr bwMode="auto">
              <a:xfrm rot="5400000">
                <a:off x="1668" y="2868"/>
                <a:ext cx="143" cy="2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43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3240" y="3585"/>
                <a:ext cx="908" cy="71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2468" y="2963"/>
                <a:ext cx="353" cy="150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2326" y="2997"/>
                <a:ext cx="203" cy="71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46" name="Rectangle 22"/>
              <p:cNvSpPr>
                <a:spLocks noChangeAspect="1" noChangeArrowheads="1"/>
              </p:cNvSpPr>
              <p:nvPr/>
            </p:nvSpPr>
            <p:spPr bwMode="auto">
              <a:xfrm rot="16200000">
                <a:off x="2425" y="3137"/>
                <a:ext cx="203" cy="28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47" name="Rectangle 23"/>
              <p:cNvSpPr>
                <a:spLocks noChangeAspect="1" noChangeArrowheads="1"/>
              </p:cNvSpPr>
              <p:nvPr/>
            </p:nvSpPr>
            <p:spPr bwMode="auto">
              <a:xfrm rot="16200000">
                <a:off x="2582" y="3167"/>
                <a:ext cx="203" cy="28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48" name="Rectangle 24"/>
            <p:cNvSpPr>
              <a:spLocks noChangeAspect="1" noChangeArrowheads="1"/>
            </p:cNvSpPr>
            <p:nvPr/>
          </p:nvSpPr>
          <p:spPr bwMode="auto">
            <a:xfrm rot="-1899001">
              <a:off x="5164" y="2437"/>
              <a:ext cx="83" cy="1433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49" name="Rectangle 25"/>
            <p:cNvSpPr>
              <a:spLocks noChangeAspect="1" noChangeArrowheads="1"/>
            </p:cNvSpPr>
            <p:nvPr/>
          </p:nvSpPr>
          <p:spPr bwMode="auto">
            <a:xfrm rot="-1899001">
              <a:off x="5179" y="3422"/>
              <a:ext cx="510" cy="191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50" name="AutoShape 26"/>
            <p:cNvSpPr>
              <a:spLocks noChangeAspect="1" noChangeArrowheads="1"/>
            </p:cNvSpPr>
            <p:nvPr/>
          </p:nvSpPr>
          <p:spPr bwMode="auto">
            <a:xfrm rot="14300999">
              <a:off x="4657" y="2493"/>
              <a:ext cx="457" cy="31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51" name="Oval 27"/>
            <p:cNvSpPr>
              <a:spLocks noChangeAspect="1" noChangeArrowheads="1"/>
            </p:cNvSpPr>
            <p:nvPr/>
          </p:nvSpPr>
          <p:spPr bwMode="auto">
            <a:xfrm rot="-1899001">
              <a:off x="4698" y="2759"/>
              <a:ext cx="383" cy="367"/>
            </a:xfrm>
            <a:prstGeom prst="ellipse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52" name="AutoShape 28"/>
            <p:cNvSpPr>
              <a:spLocks noChangeAspect="1" noChangeArrowheads="1"/>
            </p:cNvSpPr>
            <p:nvPr/>
          </p:nvSpPr>
          <p:spPr bwMode="auto">
            <a:xfrm rot="3500999">
              <a:off x="4589" y="2975"/>
              <a:ext cx="232" cy="17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53" name="Rectangle 29"/>
            <p:cNvSpPr>
              <a:spLocks noChangeAspect="1" noChangeArrowheads="1"/>
            </p:cNvSpPr>
            <p:nvPr/>
          </p:nvSpPr>
          <p:spPr bwMode="auto">
            <a:xfrm>
              <a:off x="4500" y="4275"/>
              <a:ext cx="833" cy="71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</p:grpSp>
      <p:sp>
        <p:nvSpPr>
          <p:cNvPr id="1055" name="AutoShape 31"/>
          <p:cNvSpPr>
            <a:spLocks noChangeArrowheads="1"/>
          </p:cNvSpPr>
          <p:nvPr/>
        </p:nvSpPr>
        <p:spPr bwMode="auto">
          <a:xfrm rot="20790079">
            <a:off x="1711606" y="2840129"/>
            <a:ext cx="274768" cy="458480"/>
          </a:xfrm>
          <a:prstGeom prst="moon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6" name="Group 32"/>
          <p:cNvGrpSpPr>
            <a:grpSpLocks/>
          </p:cNvGrpSpPr>
          <p:nvPr/>
        </p:nvGrpSpPr>
        <p:grpSpPr bwMode="auto">
          <a:xfrm rot="20328475">
            <a:off x="623039" y="5067782"/>
            <a:ext cx="742046" cy="307987"/>
            <a:chOff x="8650" y="4564"/>
            <a:chExt cx="638" cy="283"/>
          </a:xfrm>
        </p:grpSpPr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8820" y="4564"/>
              <a:ext cx="296" cy="283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50000">
                  <a:srgbClr val="C0C0C0">
                    <a:gamma/>
                    <a:shade val="21569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8650" y="4671"/>
              <a:ext cx="638" cy="67"/>
            </a:xfrm>
            <a:custGeom>
              <a:avLst/>
              <a:gdLst/>
              <a:ahLst/>
              <a:cxnLst>
                <a:cxn ang="0">
                  <a:pos x="167" y="0"/>
                </a:cxn>
                <a:cxn ang="0">
                  <a:pos x="71" y="15"/>
                </a:cxn>
                <a:cxn ang="0">
                  <a:pos x="41" y="42"/>
                </a:cxn>
                <a:cxn ang="0">
                  <a:pos x="320" y="66"/>
                </a:cxn>
                <a:cxn ang="0">
                  <a:pos x="596" y="36"/>
                </a:cxn>
                <a:cxn ang="0">
                  <a:pos x="575" y="12"/>
                </a:cxn>
                <a:cxn ang="0">
                  <a:pos x="464" y="3"/>
                </a:cxn>
              </a:cxnLst>
              <a:rect l="0" t="0" r="r" b="b"/>
              <a:pathLst>
                <a:path w="638" h="67">
                  <a:moveTo>
                    <a:pt x="167" y="0"/>
                  </a:moveTo>
                  <a:cubicBezTo>
                    <a:pt x="151" y="2"/>
                    <a:pt x="92" y="8"/>
                    <a:pt x="71" y="15"/>
                  </a:cubicBezTo>
                  <a:cubicBezTo>
                    <a:pt x="50" y="22"/>
                    <a:pt x="0" y="34"/>
                    <a:pt x="41" y="42"/>
                  </a:cubicBezTo>
                  <a:cubicBezTo>
                    <a:pt x="82" y="50"/>
                    <a:pt x="228" y="67"/>
                    <a:pt x="320" y="66"/>
                  </a:cubicBezTo>
                  <a:cubicBezTo>
                    <a:pt x="412" y="65"/>
                    <a:pt x="554" y="45"/>
                    <a:pt x="596" y="36"/>
                  </a:cubicBezTo>
                  <a:cubicBezTo>
                    <a:pt x="638" y="27"/>
                    <a:pt x="597" y="17"/>
                    <a:pt x="575" y="12"/>
                  </a:cubicBezTo>
                  <a:cubicBezTo>
                    <a:pt x="553" y="7"/>
                    <a:pt x="487" y="5"/>
                    <a:pt x="464" y="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</p:grpSp>
      <p:sp>
        <p:nvSpPr>
          <p:cNvPr id="1059" name="AutoShape 35"/>
          <p:cNvSpPr>
            <a:spLocks noChangeArrowheads="1"/>
          </p:cNvSpPr>
          <p:nvPr/>
        </p:nvSpPr>
        <p:spPr bwMode="auto">
          <a:xfrm>
            <a:off x="8740044" y="887214"/>
            <a:ext cx="325520" cy="288737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60" name="AutoShape 36"/>
          <p:cNvSpPr>
            <a:spLocks noChangeArrowheads="1"/>
          </p:cNvSpPr>
          <p:nvPr/>
        </p:nvSpPr>
        <p:spPr bwMode="auto">
          <a:xfrm>
            <a:off x="3326958" y="4644302"/>
            <a:ext cx="273017" cy="255489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61" name="AutoShape 37"/>
          <p:cNvSpPr>
            <a:spLocks noChangeArrowheads="1"/>
          </p:cNvSpPr>
          <p:nvPr/>
        </p:nvSpPr>
        <p:spPr bwMode="auto">
          <a:xfrm>
            <a:off x="708796" y="1196950"/>
            <a:ext cx="185512" cy="169743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62" name="AutoShape 38"/>
          <p:cNvSpPr>
            <a:spLocks noChangeArrowheads="1"/>
          </p:cNvSpPr>
          <p:nvPr/>
        </p:nvSpPr>
        <p:spPr bwMode="auto">
          <a:xfrm>
            <a:off x="4753295" y="3232112"/>
            <a:ext cx="185512" cy="169742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63" name="AutoShape 39"/>
          <p:cNvSpPr>
            <a:spLocks noChangeAspect="1" noChangeArrowheads="1"/>
          </p:cNvSpPr>
          <p:nvPr/>
        </p:nvSpPr>
        <p:spPr bwMode="auto">
          <a:xfrm>
            <a:off x="6302141" y="1403441"/>
            <a:ext cx="238015" cy="211741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7" name="Group 40"/>
          <p:cNvGrpSpPr>
            <a:grpSpLocks noChangeAspect="1"/>
          </p:cNvGrpSpPr>
          <p:nvPr/>
        </p:nvGrpSpPr>
        <p:grpSpPr bwMode="auto">
          <a:xfrm rot="19238221">
            <a:off x="3052191" y="955458"/>
            <a:ext cx="787549" cy="1487436"/>
            <a:chOff x="4612" y="6685"/>
            <a:chExt cx="1529" cy="2916"/>
          </a:xfrm>
        </p:grpSpPr>
        <p:sp>
          <p:nvSpPr>
            <p:cNvPr id="1065" name="Oval 41"/>
            <p:cNvSpPr>
              <a:spLocks noChangeAspect="1" noChangeArrowheads="1"/>
            </p:cNvSpPr>
            <p:nvPr/>
          </p:nvSpPr>
          <p:spPr bwMode="auto">
            <a:xfrm>
              <a:off x="4612" y="6975"/>
              <a:ext cx="171" cy="170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66" name="Oval 42"/>
            <p:cNvSpPr>
              <a:spLocks noChangeAspect="1" noChangeArrowheads="1"/>
            </p:cNvSpPr>
            <p:nvPr/>
          </p:nvSpPr>
          <p:spPr bwMode="auto">
            <a:xfrm>
              <a:off x="5684" y="7193"/>
              <a:ext cx="146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67" name="Oval 43"/>
            <p:cNvSpPr>
              <a:spLocks noChangeAspect="1" noChangeArrowheads="1"/>
            </p:cNvSpPr>
            <p:nvPr/>
          </p:nvSpPr>
          <p:spPr bwMode="auto">
            <a:xfrm>
              <a:off x="5250" y="8263"/>
              <a:ext cx="144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68" name="Oval 44"/>
            <p:cNvSpPr>
              <a:spLocks noChangeAspect="1" noChangeArrowheads="1"/>
            </p:cNvSpPr>
            <p:nvPr/>
          </p:nvSpPr>
          <p:spPr bwMode="auto">
            <a:xfrm>
              <a:off x="5079" y="8353"/>
              <a:ext cx="144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69" name="Oval 45"/>
            <p:cNvSpPr>
              <a:spLocks noChangeAspect="1" noChangeArrowheads="1"/>
            </p:cNvSpPr>
            <p:nvPr/>
          </p:nvSpPr>
          <p:spPr bwMode="auto">
            <a:xfrm>
              <a:off x="4787" y="9464"/>
              <a:ext cx="137" cy="13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70" name="Oval 46"/>
            <p:cNvSpPr>
              <a:spLocks noChangeAspect="1" noChangeArrowheads="1"/>
            </p:cNvSpPr>
            <p:nvPr/>
          </p:nvSpPr>
          <p:spPr bwMode="auto">
            <a:xfrm>
              <a:off x="5408" y="8142"/>
              <a:ext cx="135" cy="13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71" name="Oval 47"/>
            <p:cNvSpPr>
              <a:spLocks noChangeAspect="1" noChangeArrowheads="1"/>
            </p:cNvSpPr>
            <p:nvPr/>
          </p:nvSpPr>
          <p:spPr bwMode="auto">
            <a:xfrm>
              <a:off x="5953" y="9272"/>
              <a:ext cx="188" cy="18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72" name="Oval 48"/>
            <p:cNvSpPr>
              <a:spLocks noChangeAspect="1" noChangeArrowheads="1"/>
            </p:cNvSpPr>
            <p:nvPr/>
          </p:nvSpPr>
          <p:spPr bwMode="auto">
            <a:xfrm>
              <a:off x="5385" y="6685"/>
              <a:ext cx="94" cy="9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73" name="Oval 49"/>
            <p:cNvSpPr>
              <a:spLocks noChangeAspect="1" noChangeArrowheads="1"/>
            </p:cNvSpPr>
            <p:nvPr/>
          </p:nvSpPr>
          <p:spPr bwMode="auto">
            <a:xfrm>
              <a:off x="5257" y="8945"/>
              <a:ext cx="120" cy="11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74" name="Oval 50"/>
            <p:cNvSpPr>
              <a:spLocks noChangeAspect="1" noChangeArrowheads="1"/>
            </p:cNvSpPr>
            <p:nvPr/>
          </p:nvSpPr>
          <p:spPr bwMode="auto">
            <a:xfrm>
              <a:off x="5680" y="8464"/>
              <a:ext cx="103" cy="101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75" name="Oval 51"/>
            <p:cNvSpPr>
              <a:spLocks noChangeAspect="1" noChangeArrowheads="1"/>
            </p:cNvSpPr>
            <p:nvPr/>
          </p:nvSpPr>
          <p:spPr bwMode="auto">
            <a:xfrm>
              <a:off x="5321" y="6776"/>
              <a:ext cx="94" cy="93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76" name="Oval 52"/>
            <p:cNvSpPr>
              <a:spLocks noChangeAspect="1" noChangeArrowheads="1"/>
            </p:cNvSpPr>
            <p:nvPr/>
          </p:nvSpPr>
          <p:spPr bwMode="auto">
            <a:xfrm>
              <a:off x="5395" y="6753"/>
              <a:ext cx="84" cy="86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77" name="Oval 53"/>
            <p:cNvSpPr>
              <a:spLocks noChangeAspect="1" noChangeArrowheads="1"/>
            </p:cNvSpPr>
            <p:nvPr/>
          </p:nvSpPr>
          <p:spPr bwMode="auto">
            <a:xfrm>
              <a:off x="5291" y="8808"/>
              <a:ext cx="77" cy="76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78" name="Oval 54"/>
            <p:cNvSpPr>
              <a:spLocks noChangeAspect="1" noChangeArrowheads="1"/>
            </p:cNvSpPr>
            <p:nvPr/>
          </p:nvSpPr>
          <p:spPr bwMode="auto">
            <a:xfrm>
              <a:off x="5291" y="8979"/>
              <a:ext cx="77" cy="7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79" name="Oval 55"/>
            <p:cNvSpPr>
              <a:spLocks noChangeAspect="1" noChangeArrowheads="1"/>
            </p:cNvSpPr>
            <p:nvPr/>
          </p:nvSpPr>
          <p:spPr bwMode="auto">
            <a:xfrm>
              <a:off x="5291" y="8894"/>
              <a:ext cx="69" cy="6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</p:grpSp>
      <p:sp>
        <p:nvSpPr>
          <p:cNvPr id="1080" name="AutoShape 56"/>
          <p:cNvSpPr>
            <a:spLocks noChangeArrowheads="1"/>
          </p:cNvSpPr>
          <p:nvPr/>
        </p:nvSpPr>
        <p:spPr bwMode="auto">
          <a:xfrm>
            <a:off x="435779" y="3678342"/>
            <a:ext cx="187261" cy="169743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81" name="Text Box 57"/>
          <p:cNvSpPr txBox="1">
            <a:spLocks noChangeArrowheads="1"/>
          </p:cNvSpPr>
          <p:nvPr/>
        </p:nvSpPr>
        <p:spPr bwMode="auto">
          <a:xfrm>
            <a:off x="5701854" y="1924919"/>
            <a:ext cx="3937744" cy="2768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marL="503920" lvl="1" algn="ctr" fontAlgn="base">
              <a:spcBef>
                <a:spcPts val="621"/>
              </a:spcBef>
              <a:spcAft>
                <a:spcPts val="621"/>
              </a:spcAft>
            </a:pPr>
            <a:endParaRPr lang="de-DE" b="1" dirty="0">
              <a:solidFill>
                <a:srgbClr val="333333"/>
              </a:solidFill>
              <a:latin typeface="Tahoma" pitchFamily="34" charset="0"/>
              <a:cs typeface="Arial" pitchFamily="34" charset="0"/>
            </a:endParaRPr>
          </a:p>
          <a:p>
            <a:pPr marL="503920" lvl="1" algn="ctr" fontAlgn="base">
              <a:spcBef>
                <a:spcPts val="621"/>
              </a:spcBef>
              <a:spcAft>
                <a:spcPts val="621"/>
              </a:spcAft>
            </a:pPr>
            <a:r>
              <a:rPr lang="de-DE" sz="4000" b="1" cap="small" dirty="0">
                <a:solidFill>
                  <a:srgbClr val="000000"/>
                </a:solidFill>
                <a:cs typeface="Arial" pitchFamily="34" charset="0"/>
              </a:rPr>
              <a:t>Astronomie</a:t>
            </a:r>
          </a:p>
          <a:p>
            <a:pPr marL="503920" lvl="1" algn="ctr" fontAlgn="base">
              <a:spcBef>
                <a:spcPts val="621"/>
              </a:spcBef>
              <a:spcAft>
                <a:spcPts val="621"/>
              </a:spcAft>
            </a:pPr>
            <a:r>
              <a:rPr lang="de-DE" sz="4000" b="1" cap="small" dirty="0">
                <a:solidFill>
                  <a:srgbClr val="000000"/>
                </a:solidFill>
                <a:cs typeface="Arial" pitchFamily="34" charset="0"/>
              </a:rPr>
              <a:t>Wahlfach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1585600" y="5921747"/>
            <a:ext cx="7035436" cy="780313"/>
          </a:xfrm>
          <a:prstGeom prst="rect">
            <a:avLst/>
          </a:prstGeom>
          <a:noFill/>
        </p:spPr>
        <p:txBody>
          <a:bodyPr wrap="square" lIns="100783" tIns="50392" rIns="100783" bIns="50392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4400" b="1" cap="small" dirty="0">
                <a:solidFill>
                  <a:srgbClr val="000000"/>
                </a:solidFill>
              </a:rPr>
              <a:t>Exoplaneten</a:t>
            </a:r>
          </a:p>
        </p:txBody>
      </p:sp>
      <p:sp>
        <p:nvSpPr>
          <p:cNvPr id="66" name="Rechteck 65"/>
          <p:cNvSpPr/>
          <p:nvPr/>
        </p:nvSpPr>
        <p:spPr>
          <a:xfrm>
            <a:off x="8407273" y="6937197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>
            <a:spLocks noGrp="1"/>
          </p:cNvSpPr>
          <p:nvPr>
            <p:ph idx="4294967295"/>
          </p:nvPr>
        </p:nvSpPr>
        <p:spPr>
          <a:xfrm>
            <a:off x="323410" y="548600"/>
            <a:ext cx="8435975" cy="306228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de-DE" sz="2400" b="1" cap="small" dirty="0">
                <a:solidFill>
                  <a:schemeClr val="bg1"/>
                </a:solidFill>
              </a:rPr>
              <a:t>1. Radialgeschwindigkeitsmethode</a:t>
            </a:r>
          </a:p>
          <a:p>
            <a:pPr algn="ctr">
              <a:buNone/>
            </a:pPr>
            <a:endParaRPr lang="de-DE" sz="800" dirty="0">
              <a:solidFill>
                <a:schemeClr val="bg1"/>
              </a:solidFill>
            </a:endParaRPr>
          </a:p>
          <a:p>
            <a:pPr marL="14288" indent="-14288">
              <a:spcBef>
                <a:spcPct val="50000"/>
              </a:spcBef>
              <a:buNone/>
              <a:tabLst>
                <a:tab pos="0" algn="l"/>
              </a:tabLst>
            </a:pPr>
            <a:r>
              <a:rPr lang="de-DE" sz="2400" dirty="0">
                <a:solidFill>
                  <a:schemeClr val="bg1"/>
                </a:solidFill>
              </a:rPr>
              <a:t>Bewegt sich ein Stern von uns weg, so sehen wir sein Licht langwelliger (</a:t>
            </a:r>
            <a:r>
              <a:rPr lang="de-DE" sz="2400" dirty="0">
                <a:solidFill>
                  <a:srgbClr val="FF0000"/>
                </a:solidFill>
              </a:rPr>
              <a:t>rotverschoben</a:t>
            </a:r>
            <a:r>
              <a:rPr lang="de-DE" sz="2400" dirty="0">
                <a:solidFill>
                  <a:schemeClr val="bg1"/>
                </a:solidFill>
              </a:rPr>
              <a:t>).</a:t>
            </a:r>
          </a:p>
          <a:p>
            <a:pPr algn="ctr">
              <a:buNone/>
            </a:pPr>
            <a:r>
              <a:rPr lang="de-DE" dirty="0">
                <a:solidFill>
                  <a:schemeClr val="bg1"/>
                </a:solidFill>
              </a:rPr>
              <a:t>	</a:t>
            </a:r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2452460" y="3922854"/>
            <a:ext cx="1039813" cy="1200150"/>
            <a:chOff x="3985" y="1482"/>
            <a:chExt cx="513" cy="756"/>
          </a:xfrm>
        </p:grpSpPr>
        <p:sp>
          <p:nvSpPr>
            <p:cNvPr id="6" name="Freeform 14"/>
            <p:cNvSpPr>
              <a:spLocks/>
            </p:cNvSpPr>
            <p:nvPr/>
          </p:nvSpPr>
          <p:spPr bwMode="auto">
            <a:xfrm>
              <a:off x="3985" y="1690"/>
              <a:ext cx="89" cy="3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4117" y="1633"/>
              <a:ext cx="80" cy="4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Freeform 16"/>
            <p:cNvSpPr>
              <a:spLocks/>
            </p:cNvSpPr>
            <p:nvPr/>
          </p:nvSpPr>
          <p:spPr bwMode="auto">
            <a:xfrm>
              <a:off x="4259" y="1557"/>
              <a:ext cx="70" cy="5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4419" y="1482"/>
              <a:ext cx="79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" y="369"/>
                </a:cxn>
                <a:cxn ang="0">
                  <a:pos x="19" y="756"/>
                </a:cxn>
              </a:cxnLst>
              <a:rect l="0" t="0" r="r" b="b"/>
              <a:pathLst>
                <a:path w="79" h="756">
                  <a:moveTo>
                    <a:pt x="0" y="0"/>
                  </a:moveTo>
                  <a:cubicBezTo>
                    <a:pt x="36" y="121"/>
                    <a:pt x="73" y="243"/>
                    <a:pt x="76" y="369"/>
                  </a:cubicBezTo>
                  <a:cubicBezTo>
                    <a:pt x="79" y="495"/>
                    <a:pt x="49" y="625"/>
                    <a:pt x="19" y="756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1" name="Oval 11"/>
          <p:cNvSpPr>
            <a:spLocks noChangeAspect="1" noChangeArrowheads="1"/>
          </p:cNvSpPr>
          <p:nvPr/>
        </p:nvSpPr>
        <p:spPr bwMode="auto">
          <a:xfrm>
            <a:off x="2336573" y="3797441"/>
            <a:ext cx="1439862" cy="143986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76078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8407273" y="6937197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  <p:grpSp>
        <p:nvGrpSpPr>
          <p:cNvPr id="15" name="Gruppieren 14"/>
          <p:cNvGrpSpPr/>
          <p:nvPr/>
        </p:nvGrpSpPr>
        <p:grpSpPr>
          <a:xfrm>
            <a:off x="7418827" y="2858723"/>
            <a:ext cx="3073400" cy="3254375"/>
            <a:chOff x="7418827" y="2868771"/>
            <a:chExt cx="3073400" cy="3254375"/>
          </a:xfrm>
        </p:grpSpPr>
        <p:sp>
          <p:nvSpPr>
            <p:cNvPr id="16" name="Oval 3"/>
            <p:cNvSpPr>
              <a:spLocks noChangeArrowheads="1"/>
            </p:cNvSpPr>
            <p:nvPr/>
          </p:nvSpPr>
          <p:spPr bwMode="auto">
            <a:xfrm>
              <a:off x="7418827" y="2868771"/>
              <a:ext cx="493713" cy="3252788"/>
            </a:xfrm>
            <a:prstGeom prst="ellipse">
              <a:avLst/>
            </a:prstGeom>
            <a:gradFill rotWithShape="1">
              <a:gsLst>
                <a:gs pos="0">
                  <a:srgbClr val="33CCFF"/>
                </a:gs>
                <a:gs pos="100000">
                  <a:srgbClr val="33CCFF">
                    <a:gamma/>
                    <a:shade val="7607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" name="Oval 4"/>
            <p:cNvSpPr>
              <a:spLocks noChangeArrowheads="1"/>
            </p:cNvSpPr>
            <p:nvPr/>
          </p:nvSpPr>
          <p:spPr bwMode="auto">
            <a:xfrm rot="20899495">
              <a:off x="7642665" y="3141821"/>
              <a:ext cx="104775" cy="4191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" name="AutoShape 10"/>
            <p:cNvSpPr>
              <a:spLocks noChangeArrowheads="1"/>
            </p:cNvSpPr>
            <p:nvPr/>
          </p:nvSpPr>
          <p:spPr bwMode="auto">
            <a:xfrm flipH="1">
              <a:off x="8453877" y="2991009"/>
              <a:ext cx="2038350" cy="3027362"/>
            </a:xfrm>
            <a:prstGeom prst="flowChartOnlineStorage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" name="AutoShape 12"/>
            <p:cNvSpPr>
              <a:spLocks noChangeArrowheads="1"/>
            </p:cNvSpPr>
            <p:nvPr/>
          </p:nvSpPr>
          <p:spPr bwMode="auto">
            <a:xfrm flipH="1">
              <a:off x="7674415" y="2870359"/>
              <a:ext cx="1498600" cy="3252787"/>
            </a:xfrm>
            <a:prstGeom prst="flowChartOnlineStorage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-0.47709 3.33333E-6 " pathEditMode="relative" rAng="0" ptsTypes="AA">
                                      <p:cBhvr>
                                        <p:cTn id="6" dur="8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3" presetClass="path" presetSubtype="0" repeatCount="3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72222E-6 -2.59259E-6 L 0.76459 -2.59259E-6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>
            <a:spLocks noGrp="1"/>
          </p:cNvSpPr>
          <p:nvPr>
            <p:ph idx="4294967295"/>
          </p:nvPr>
        </p:nvSpPr>
        <p:spPr>
          <a:xfrm>
            <a:off x="323410" y="548600"/>
            <a:ext cx="8435975" cy="306228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de-DE" sz="2400" b="1" cap="small" dirty="0">
                <a:solidFill>
                  <a:schemeClr val="bg1"/>
                </a:solidFill>
              </a:rPr>
              <a:t>1. Radialgeschwindigkeitsmethode</a:t>
            </a:r>
          </a:p>
          <a:p>
            <a:pPr algn="ctr">
              <a:buNone/>
            </a:pPr>
            <a:endParaRPr lang="de-DE" sz="800" dirty="0">
              <a:solidFill>
                <a:schemeClr val="bg1"/>
              </a:solidFill>
            </a:endParaRPr>
          </a:p>
          <a:p>
            <a:pPr marL="14288" indent="-14288">
              <a:spcBef>
                <a:spcPct val="50000"/>
              </a:spcBef>
              <a:buNone/>
              <a:tabLst>
                <a:tab pos="0" algn="l"/>
              </a:tabLst>
            </a:pPr>
            <a:r>
              <a:rPr lang="de-DE" sz="2400" dirty="0">
                <a:solidFill>
                  <a:schemeClr val="bg1"/>
                </a:solidFill>
              </a:rPr>
              <a:t>Bewegt sich ein Stern von uns weg, so sehen wir sein Licht langwelliger (</a:t>
            </a:r>
            <a:r>
              <a:rPr lang="de-DE" sz="2400" dirty="0">
                <a:solidFill>
                  <a:srgbClr val="FF0000"/>
                </a:solidFill>
              </a:rPr>
              <a:t>rotverschoben</a:t>
            </a:r>
            <a:r>
              <a:rPr lang="de-DE" sz="2400" dirty="0">
                <a:solidFill>
                  <a:schemeClr val="bg1"/>
                </a:solidFill>
              </a:rPr>
              <a:t>).</a:t>
            </a:r>
          </a:p>
          <a:p>
            <a:pPr algn="ctr">
              <a:buNone/>
            </a:pPr>
            <a:r>
              <a:rPr lang="de-DE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2" name="Rechteck 11"/>
          <p:cNvSpPr/>
          <p:nvPr/>
        </p:nvSpPr>
        <p:spPr>
          <a:xfrm>
            <a:off x="8407273" y="6937197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  <p:grpSp>
        <p:nvGrpSpPr>
          <p:cNvPr id="13" name="Gruppieren 12"/>
          <p:cNvGrpSpPr/>
          <p:nvPr/>
        </p:nvGrpSpPr>
        <p:grpSpPr>
          <a:xfrm>
            <a:off x="7418827" y="2858723"/>
            <a:ext cx="3073400" cy="3254375"/>
            <a:chOff x="7418827" y="2868771"/>
            <a:chExt cx="3073400" cy="3254375"/>
          </a:xfrm>
        </p:grpSpPr>
        <p:sp>
          <p:nvSpPr>
            <p:cNvPr id="14" name="Oval 3"/>
            <p:cNvSpPr>
              <a:spLocks noChangeArrowheads="1"/>
            </p:cNvSpPr>
            <p:nvPr/>
          </p:nvSpPr>
          <p:spPr bwMode="auto">
            <a:xfrm>
              <a:off x="7418827" y="2868771"/>
              <a:ext cx="493713" cy="3252788"/>
            </a:xfrm>
            <a:prstGeom prst="ellipse">
              <a:avLst/>
            </a:prstGeom>
            <a:gradFill rotWithShape="1">
              <a:gsLst>
                <a:gs pos="0">
                  <a:srgbClr val="33CCFF"/>
                </a:gs>
                <a:gs pos="100000">
                  <a:srgbClr val="33CCFF">
                    <a:gamma/>
                    <a:shade val="7607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" name="Oval 4"/>
            <p:cNvSpPr>
              <a:spLocks noChangeArrowheads="1"/>
            </p:cNvSpPr>
            <p:nvPr/>
          </p:nvSpPr>
          <p:spPr bwMode="auto">
            <a:xfrm rot="20899495">
              <a:off x="7642665" y="3141821"/>
              <a:ext cx="104775" cy="4191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" name="AutoShape 10"/>
            <p:cNvSpPr>
              <a:spLocks noChangeArrowheads="1"/>
            </p:cNvSpPr>
            <p:nvPr/>
          </p:nvSpPr>
          <p:spPr bwMode="auto">
            <a:xfrm flipH="1">
              <a:off x="8453877" y="2991009"/>
              <a:ext cx="2038350" cy="3027362"/>
            </a:xfrm>
            <a:prstGeom prst="flowChartOnlineStorage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" name="AutoShape 12"/>
            <p:cNvSpPr>
              <a:spLocks noChangeArrowheads="1"/>
            </p:cNvSpPr>
            <p:nvPr/>
          </p:nvSpPr>
          <p:spPr bwMode="auto">
            <a:xfrm flipH="1">
              <a:off x="7674415" y="2870359"/>
              <a:ext cx="1498600" cy="3252787"/>
            </a:xfrm>
            <a:prstGeom prst="flowChartOnlineStorage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>
            <a:spLocks noGrp="1"/>
          </p:cNvSpPr>
          <p:nvPr>
            <p:ph idx="4294967295"/>
          </p:nvPr>
        </p:nvSpPr>
        <p:spPr>
          <a:xfrm>
            <a:off x="323410" y="548600"/>
            <a:ext cx="8435975" cy="306228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de-DE" sz="2400" b="1" cap="small" dirty="0">
                <a:solidFill>
                  <a:schemeClr val="bg1"/>
                </a:solidFill>
              </a:rPr>
              <a:t>1. Radialgeschwindigkeitsmethode</a:t>
            </a:r>
          </a:p>
          <a:p>
            <a:pPr algn="ctr">
              <a:buNone/>
            </a:pPr>
            <a:endParaRPr lang="de-DE" sz="800" dirty="0">
              <a:solidFill>
                <a:schemeClr val="bg1"/>
              </a:solidFill>
            </a:endParaRPr>
          </a:p>
          <a:p>
            <a:pPr marL="14288" indent="-14288">
              <a:spcBef>
                <a:spcPct val="50000"/>
              </a:spcBef>
              <a:buNone/>
              <a:tabLst>
                <a:tab pos="0" algn="l"/>
              </a:tabLst>
            </a:pPr>
            <a:r>
              <a:rPr lang="de-DE" sz="2400" dirty="0">
                <a:solidFill>
                  <a:schemeClr val="bg1"/>
                </a:solidFill>
              </a:rPr>
              <a:t>Bewegt sich ein Stern von uns weg, so sehen wir sein Licht kurzwelliger (</a:t>
            </a:r>
            <a:r>
              <a:rPr lang="de-DE" sz="2400" dirty="0">
                <a:solidFill>
                  <a:srgbClr val="0070C0"/>
                </a:solidFill>
              </a:rPr>
              <a:t>blauverschoben</a:t>
            </a:r>
            <a:r>
              <a:rPr lang="de-DE" sz="2400" dirty="0">
                <a:solidFill>
                  <a:schemeClr val="bg1"/>
                </a:solidFill>
              </a:rPr>
              <a:t>).</a:t>
            </a:r>
          </a:p>
          <a:p>
            <a:pPr algn="ctr">
              <a:buNone/>
            </a:pPr>
            <a:r>
              <a:rPr lang="de-DE" dirty="0">
                <a:solidFill>
                  <a:schemeClr val="bg1"/>
                </a:solidFill>
              </a:rPr>
              <a:t>	</a:t>
            </a:r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521742" y="3913329"/>
            <a:ext cx="514350" cy="1200150"/>
            <a:chOff x="3985" y="1482"/>
            <a:chExt cx="513" cy="756"/>
          </a:xfrm>
        </p:grpSpPr>
        <p:sp>
          <p:nvSpPr>
            <p:cNvPr id="6" name="Freeform 14"/>
            <p:cNvSpPr>
              <a:spLocks/>
            </p:cNvSpPr>
            <p:nvPr/>
          </p:nvSpPr>
          <p:spPr bwMode="auto">
            <a:xfrm>
              <a:off x="3985" y="1690"/>
              <a:ext cx="89" cy="3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4117" y="1633"/>
              <a:ext cx="80" cy="4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Freeform 16"/>
            <p:cNvSpPr>
              <a:spLocks/>
            </p:cNvSpPr>
            <p:nvPr/>
          </p:nvSpPr>
          <p:spPr bwMode="auto">
            <a:xfrm>
              <a:off x="4259" y="1557"/>
              <a:ext cx="70" cy="5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4419" y="1482"/>
              <a:ext cx="79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" y="369"/>
                </a:cxn>
                <a:cxn ang="0">
                  <a:pos x="19" y="756"/>
                </a:cxn>
              </a:cxnLst>
              <a:rect l="0" t="0" r="r" b="b"/>
              <a:pathLst>
                <a:path w="79" h="756">
                  <a:moveTo>
                    <a:pt x="0" y="0"/>
                  </a:moveTo>
                  <a:cubicBezTo>
                    <a:pt x="36" y="121"/>
                    <a:pt x="73" y="243"/>
                    <a:pt x="76" y="369"/>
                  </a:cubicBezTo>
                  <a:cubicBezTo>
                    <a:pt x="79" y="495"/>
                    <a:pt x="49" y="625"/>
                    <a:pt x="19" y="756"/>
                  </a:cubicBezTo>
                </a:path>
              </a:pathLst>
            </a:custGeom>
            <a:noFill/>
            <a:ln w="28575" cmpd="sng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1" name="Oval 11"/>
          <p:cNvSpPr>
            <a:spLocks noChangeAspect="1" noChangeArrowheads="1"/>
          </p:cNvSpPr>
          <p:nvPr/>
        </p:nvSpPr>
        <p:spPr bwMode="auto">
          <a:xfrm>
            <a:off x="-696246" y="3829191"/>
            <a:ext cx="1439862" cy="143986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76078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8407273" y="6937197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  <p:grpSp>
        <p:nvGrpSpPr>
          <p:cNvPr id="19" name="Gruppieren 18"/>
          <p:cNvGrpSpPr/>
          <p:nvPr/>
        </p:nvGrpSpPr>
        <p:grpSpPr>
          <a:xfrm>
            <a:off x="7418827" y="2858723"/>
            <a:ext cx="3073400" cy="3254375"/>
            <a:chOff x="7418827" y="2868771"/>
            <a:chExt cx="3073400" cy="3254375"/>
          </a:xfrm>
        </p:grpSpPr>
        <p:sp>
          <p:nvSpPr>
            <p:cNvPr id="20" name="Oval 3"/>
            <p:cNvSpPr>
              <a:spLocks noChangeArrowheads="1"/>
            </p:cNvSpPr>
            <p:nvPr/>
          </p:nvSpPr>
          <p:spPr bwMode="auto">
            <a:xfrm>
              <a:off x="7418827" y="2868771"/>
              <a:ext cx="493713" cy="3252788"/>
            </a:xfrm>
            <a:prstGeom prst="ellipse">
              <a:avLst/>
            </a:prstGeom>
            <a:gradFill rotWithShape="1">
              <a:gsLst>
                <a:gs pos="0">
                  <a:srgbClr val="33CCFF"/>
                </a:gs>
                <a:gs pos="100000">
                  <a:srgbClr val="33CCFF">
                    <a:gamma/>
                    <a:shade val="7607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" name="Oval 4"/>
            <p:cNvSpPr>
              <a:spLocks noChangeArrowheads="1"/>
            </p:cNvSpPr>
            <p:nvPr/>
          </p:nvSpPr>
          <p:spPr bwMode="auto">
            <a:xfrm rot="20899495">
              <a:off x="7642665" y="3141821"/>
              <a:ext cx="104775" cy="4191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" name="AutoShape 10"/>
            <p:cNvSpPr>
              <a:spLocks noChangeArrowheads="1"/>
            </p:cNvSpPr>
            <p:nvPr/>
          </p:nvSpPr>
          <p:spPr bwMode="auto">
            <a:xfrm flipH="1">
              <a:off x="8453877" y="2991009"/>
              <a:ext cx="2038350" cy="3027362"/>
            </a:xfrm>
            <a:prstGeom prst="flowChartOnlineStorage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" name="AutoShape 12"/>
            <p:cNvSpPr>
              <a:spLocks noChangeArrowheads="1"/>
            </p:cNvSpPr>
            <p:nvPr/>
          </p:nvSpPr>
          <p:spPr bwMode="auto">
            <a:xfrm flipH="1">
              <a:off x="7674415" y="2870359"/>
              <a:ext cx="1498600" cy="3252787"/>
            </a:xfrm>
            <a:prstGeom prst="flowChartOnlineStorage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708 -0.00348 L 2.77778E-6 3.7037E-6 " pathEditMode="relative" rAng="0" ptsTypes="AA">
                                      <p:cBhvr>
                                        <p:cTn id="6" dur="8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00" y="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repeatCount="3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7.5E-6 -3.93064E-6 L 0.79826 -3.93064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93"/>
          <p:cNvSpPr>
            <a:spLocks noChangeArrowheads="1"/>
          </p:cNvSpPr>
          <p:nvPr/>
        </p:nvSpPr>
        <p:spPr bwMode="auto">
          <a:xfrm>
            <a:off x="7408436" y="2858808"/>
            <a:ext cx="493713" cy="3252787"/>
          </a:xfrm>
          <a:prstGeom prst="ellipse">
            <a:avLst/>
          </a:prstGeom>
          <a:gradFill rotWithShape="1">
            <a:gsLst>
              <a:gs pos="0">
                <a:srgbClr val="33CCFF"/>
              </a:gs>
              <a:gs pos="100000">
                <a:srgbClr val="33CCFF">
                  <a:gamma/>
                  <a:shade val="76078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182511" y="3460039"/>
            <a:ext cx="1039813" cy="1200150"/>
            <a:chOff x="3985" y="1482"/>
            <a:chExt cx="513" cy="756"/>
          </a:xfrm>
        </p:grpSpPr>
        <p:sp>
          <p:nvSpPr>
            <p:cNvPr id="4" name="Freeform 16"/>
            <p:cNvSpPr>
              <a:spLocks/>
            </p:cNvSpPr>
            <p:nvPr/>
          </p:nvSpPr>
          <p:spPr bwMode="auto">
            <a:xfrm>
              <a:off x="3985" y="1690"/>
              <a:ext cx="89" cy="3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5" name="Freeform 17"/>
            <p:cNvSpPr>
              <a:spLocks/>
            </p:cNvSpPr>
            <p:nvPr/>
          </p:nvSpPr>
          <p:spPr bwMode="auto">
            <a:xfrm>
              <a:off x="4117" y="1633"/>
              <a:ext cx="80" cy="4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6" name="Freeform 18"/>
            <p:cNvSpPr>
              <a:spLocks/>
            </p:cNvSpPr>
            <p:nvPr/>
          </p:nvSpPr>
          <p:spPr bwMode="auto">
            <a:xfrm>
              <a:off x="4259" y="1557"/>
              <a:ext cx="70" cy="5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Freeform 19"/>
            <p:cNvSpPr>
              <a:spLocks/>
            </p:cNvSpPr>
            <p:nvPr/>
          </p:nvSpPr>
          <p:spPr bwMode="auto">
            <a:xfrm>
              <a:off x="4419" y="1482"/>
              <a:ext cx="79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" y="369"/>
                </a:cxn>
                <a:cxn ang="0">
                  <a:pos x="19" y="756"/>
                </a:cxn>
              </a:cxnLst>
              <a:rect l="0" t="0" r="r" b="b"/>
              <a:pathLst>
                <a:path w="79" h="756">
                  <a:moveTo>
                    <a:pt x="0" y="0"/>
                  </a:moveTo>
                  <a:cubicBezTo>
                    <a:pt x="36" y="121"/>
                    <a:pt x="73" y="243"/>
                    <a:pt x="76" y="369"/>
                  </a:cubicBezTo>
                  <a:cubicBezTo>
                    <a:pt x="79" y="495"/>
                    <a:pt x="49" y="625"/>
                    <a:pt x="19" y="756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8" name="Oval 4"/>
          <p:cNvSpPr>
            <a:spLocks noChangeAspect="1" noChangeArrowheads="1"/>
          </p:cNvSpPr>
          <p:nvPr/>
        </p:nvSpPr>
        <p:spPr bwMode="auto">
          <a:xfrm>
            <a:off x="1623442" y="3296525"/>
            <a:ext cx="1439862" cy="143986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6588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2169686" y="5859329"/>
            <a:ext cx="431800" cy="431800"/>
          </a:xfrm>
          <a:prstGeom prst="ellipse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Oval 7"/>
          <p:cNvSpPr>
            <a:spLocks noChangeAspect="1" noChangeArrowheads="1"/>
          </p:cNvSpPr>
          <p:nvPr/>
        </p:nvSpPr>
        <p:spPr bwMode="auto">
          <a:xfrm>
            <a:off x="2318911" y="4475028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1" name="Group 20"/>
          <p:cNvGrpSpPr>
            <a:grpSpLocks/>
          </p:cNvGrpSpPr>
          <p:nvPr/>
        </p:nvGrpSpPr>
        <p:grpSpPr bwMode="auto">
          <a:xfrm>
            <a:off x="2941211" y="4424227"/>
            <a:ext cx="514350" cy="1200150"/>
            <a:chOff x="3985" y="1482"/>
            <a:chExt cx="513" cy="756"/>
          </a:xfrm>
        </p:grpSpPr>
        <p:sp>
          <p:nvSpPr>
            <p:cNvPr id="12" name="Freeform 21"/>
            <p:cNvSpPr>
              <a:spLocks/>
            </p:cNvSpPr>
            <p:nvPr/>
          </p:nvSpPr>
          <p:spPr bwMode="auto">
            <a:xfrm>
              <a:off x="3985" y="1690"/>
              <a:ext cx="89" cy="3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auto">
            <a:xfrm>
              <a:off x="4117" y="1633"/>
              <a:ext cx="80" cy="4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4" name="Freeform 23"/>
            <p:cNvSpPr>
              <a:spLocks/>
            </p:cNvSpPr>
            <p:nvPr/>
          </p:nvSpPr>
          <p:spPr bwMode="auto">
            <a:xfrm>
              <a:off x="4259" y="1557"/>
              <a:ext cx="70" cy="5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Freeform 24"/>
            <p:cNvSpPr>
              <a:spLocks/>
            </p:cNvSpPr>
            <p:nvPr/>
          </p:nvSpPr>
          <p:spPr bwMode="auto">
            <a:xfrm>
              <a:off x="4419" y="1482"/>
              <a:ext cx="79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" y="369"/>
                </a:cxn>
                <a:cxn ang="0">
                  <a:pos x="19" y="756"/>
                </a:cxn>
              </a:cxnLst>
              <a:rect l="0" t="0" r="r" b="b"/>
              <a:pathLst>
                <a:path w="79" h="756">
                  <a:moveTo>
                    <a:pt x="0" y="0"/>
                  </a:moveTo>
                  <a:cubicBezTo>
                    <a:pt x="36" y="121"/>
                    <a:pt x="73" y="243"/>
                    <a:pt x="76" y="369"/>
                  </a:cubicBezTo>
                  <a:cubicBezTo>
                    <a:pt x="79" y="495"/>
                    <a:pt x="49" y="625"/>
                    <a:pt x="19" y="756"/>
                  </a:cubicBezTo>
                </a:path>
              </a:pathLst>
            </a:custGeom>
            <a:noFill/>
            <a:ln w="28575" cmpd="sng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6" name="Group 25"/>
          <p:cNvGrpSpPr>
            <a:grpSpLocks/>
          </p:cNvGrpSpPr>
          <p:nvPr/>
        </p:nvGrpSpPr>
        <p:grpSpPr bwMode="auto">
          <a:xfrm>
            <a:off x="3180924" y="3444164"/>
            <a:ext cx="1039812" cy="1200150"/>
            <a:chOff x="3985" y="1482"/>
            <a:chExt cx="513" cy="756"/>
          </a:xfrm>
        </p:grpSpPr>
        <p:sp>
          <p:nvSpPr>
            <p:cNvPr id="17" name="Freeform 26"/>
            <p:cNvSpPr>
              <a:spLocks/>
            </p:cNvSpPr>
            <p:nvPr/>
          </p:nvSpPr>
          <p:spPr bwMode="auto">
            <a:xfrm>
              <a:off x="3985" y="1690"/>
              <a:ext cx="89" cy="3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8" name="Freeform 27"/>
            <p:cNvSpPr>
              <a:spLocks/>
            </p:cNvSpPr>
            <p:nvPr/>
          </p:nvSpPr>
          <p:spPr bwMode="auto">
            <a:xfrm>
              <a:off x="4117" y="1633"/>
              <a:ext cx="80" cy="4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Freeform 28"/>
            <p:cNvSpPr>
              <a:spLocks/>
            </p:cNvSpPr>
            <p:nvPr/>
          </p:nvSpPr>
          <p:spPr bwMode="auto">
            <a:xfrm>
              <a:off x="4259" y="1557"/>
              <a:ext cx="70" cy="5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" name="Freeform 29"/>
            <p:cNvSpPr>
              <a:spLocks/>
            </p:cNvSpPr>
            <p:nvPr/>
          </p:nvSpPr>
          <p:spPr bwMode="auto">
            <a:xfrm>
              <a:off x="4419" y="1482"/>
              <a:ext cx="79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" y="369"/>
                </a:cxn>
                <a:cxn ang="0">
                  <a:pos x="19" y="756"/>
                </a:cxn>
              </a:cxnLst>
              <a:rect l="0" t="0" r="r" b="b"/>
              <a:pathLst>
                <a:path w="79" h="756">
                  <a:moveTo>
                    <a:pt x="0" y="0"/>
                  </a:moveTo>
                  <a:cubicBezTo>
                    <a:pt x="36" y="121"/>
                    <a:pt x="73" y="243"/>
                    <a:pt x="76" y="369"/>
                  </a:cubicBezTo>
                  <a:cubicBezTo>
                    <a:pt x="79" y="495"/>
                    <a:pt x="49" y="625"/>
                    <a:pt x="19" y="756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1" name="Group 30"/>
          <p:cNvGrpSpPr>
            <a:grpSpLocks/>
          </p:cNvGrpSpPr>
          <p:nvPr/>
        </p:nvGrpSpPr>
        <p:grpSpPr bwMode="auto">
          <a:xfrm>
            <a:off x="2955499" y="4394065"/>
            <a:ext cx="514350" cy="1200150"/>
            <a:chOff x="3985" y="1482"/>
            <a:chExt cx="513" cy="756"/>
          </a:xfrm>
        </p:grpSpPr>
        <p:sp>
          <p:nvSpPr>
            <p:cNvPr id="22" name="Freeform 31"/>
            <p:cNvSpPr>
              <a:spLocks/>
            </p:cNvSpPr>
            <p:nvPr/>
          </p:nvSpPr>
          <p:spPr bwMode="auto">
            <a:xfrm>
              <a:off x="3985" y="1690"/>
              <a:ext cx="89" cy="3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3" name="Freeform 32"/>
            <p:cNvSpPr>
              <a:spLocks/>
            </p:cNvSpPr>
            <p:nvPr/>
          </p:nvSpPr>
          <p:spPr bwMode="auto">
            <a:xfrm>
              <a:off x="4117" y="1633"/>
              <a:ext cx="80" cy="4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4" name="Freeform 33"/>
            <p:cNvSpPr>
              <a:spLocks/>
            </p:cNvSpPr>
            <p:nvPr/>
          </p:nvSpPr>
          <p:spPr bwMode="auto">
            <a:xfrm>
              <a:off x="4259" y="1557"/>
              <a:ext cx="70" cy="5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5" name="Freeform 34"/>
            <p:cNvSpPr>
              <a:spLocks/>
            </p:cNvSpPr>
            <p:nvPr/>
          </p:nvSpPr>
          <p:spPr bwMode="auto">
            <a:xfrm>
              <a:off x="4419" y="1482"/>
              <a:ext cx="79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" y="369"/>
                </a:cxn>
                <a:cxn ang="0">
                  <a:pos x="19" y="756"/>
                </a:cxn>
              </a:cxnLst>
              <a:rect l="0" t="0" r="r" b="b"/>
              <a:pathLst>
                <a:path w="79" h="756">
                  <a:moveTo>
                    <a:pt x="0" y="0"/>
                  </a:moveTo>
                  <a:cubicBezTo>
                    <a:pt x="36" y="121"/>
                    <a:pt x="73" y="243"/>
                    <a:pt x="76" y="369"/>
                  </a:cubicBezTo>
                  <a:cubicBezTo>
                    <a:pt x="79" y="495"/>
                    <a:pt x="49" y="625"/>
                    <a:pt x="19" y="756"/>
                  </a:cubicBezTo>
                </a:path>
              </a:pathLst>
            </a:custGeom>
            <a:noFill/>
            <a:ln w="28575" cmpd="sng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6" name="Group 35"/>
          <p:cNvGrpSpPr>
            <a:grpSpLocks/>
          </p:cNvGrpSpPr>
          <p:nvPr/>
        </p:nvGrpSpPr>
        <p:grpSpPr bwMode="auto">
          <a:xfrm>
            <a:off x="3179336" y="3460039"/>
            <a:ext cx="1039813" cy="1200150"/>
            <a:chOff x="3985" y="1482"/>
            <a:chExt cx="513" cy="756"/>
          </a:xfrm>
        </p:grpSpPr>
        <p:sp>
          <p:nvSpPr>
            <p:cNvPr id="27" name="Freeform 36"/>
            <p:cNvSpPr>
              <a:spLocks/>
            </p:cNvSpPr>
            <p:nvPr/>
          </p:nvSpPr>
          <p:spPr bwMode="auto">
            <a:xfrm>
              <a:off x="3985" y="1690"/>
              <a:ext cx="89" cy="3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8" name="Freeform 37"/>
            <p:cNvSpPr>
              <a:spLocks/>
            </p:cNvSpPr>
            <p:nvPr/>
          </p:nvSpPr>
          <p:spPr bwMode="auto">
            <a:xfrm>
              <a:off x="4117" y="1633"/>
              <a:ext cx="80" cy="4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9" name="Freeform 38"/>
            <p:cNvSpPr>
              <a:spLocks/>
            </p:cNvSpPr>
            <p:nvPr/>
          </p:nvSpPr>
          <p:spPr bwMode="auto">
            <a:xfrm>
              <a:off x="4259" y="1557"/>
              <a:ext cx="70" cy="5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30" name="Freeform 39"/>
            <p:cNvSpPr>
              <a:spLocks/>
            </p:cNvSpPr>
            <p:nvPr/>
          </p:nvSpPr>
          <p:spPr bwMode="auto">
            <a:xfrm>
              <a:off x="4419" y="1482"/>
              <a:ext cx="79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" y="369"/>
                </a:cxn>
                <a:cxn ang="0">
                  <a:pos x="19" y="756"/>
                </a:cxn>
              </a:cxnLst>
              <a:rect l="0" t="0" r="r" b="b"/>
              <a:pathLst>
                <a:path w="79" h="756">
                  <a:moveTo>
                    <a:pt x="0" y="0"/>
                  </a:moveTo>
                  <a:cubicBezTo>
                    <a:pt x="36" y="121"/>
                    <a:pt x="73" y="243"/>
                    <a:pt x="76" y="369"/>
                  </a:cubicBezTo>
                  <a:cubicBezTo>
                    <a:pt x="79" y="495"/>
                    <a:pt x="49" y="625"/>
                    <a:pt x="19" y="756"/>
                  </a:cubicBezTo>
                </a:path>
              </a:pathLst>
            </a:custGeom>
            <a:noFill/>
            <a:ln w="28575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31" name="Group 40"/>
          <p:cNvGrpSpPr>
            <a:grpSpLocks/>
          </p:cNvGrpSpPr>
          <p:nvPr/>
        </p:nvGrpSpPr>
        <p:grpSpPr bwMode="auto">
          <a:xfrm>
            <a:off x="2953911" y="4438515"/>
            <a:ext cx="514350" cy="1200150"/>
            <a:chOff x="3985" y="1482"/>
            <a:chExt cx="513" cy="756"/>
          </a:xfrm>
        </p:grpSpPr>
        <p:sp>
          <p:nvSpPr>
            <p:cNvPr id="32" name="Freeform 41"/>
            <p:cNvSpPr>
              <a:spLocks/>
            </p:cNvSpPr>
            <p:nvPr/>
          </p:nvSpPr>
          <p:spPr bwMode="auto">
            <a:xfrm>
              <a:off x="3985" y="1690"/>
              <a:ext cx="89" cy="3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33" name="Freeform 42"/>
            <p:cNvSpPr>
              <a:spLocks/>
            </p:cNvSpPr>
            <p:nvPr/>
          </p:nvSpPr>
          <p:spPr bwMode="auto">
            <a:xfrm>
              <a:off x="4117" y="1633"/>
              <a:ext cx="80" cy="4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4259" y="1557"/>
              <a:ext cx="70" cy="5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4419" y="1482"/>
              <a:ext cx="79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" y="369"/>
                </a:cxn>
                <a:cxn ang="0">
                  <a:pos x="19" y="756"/>
                </a:cxn>
              </a:cxnLst>
              <a:rect l="0" t="0" r="r" b="b"/>
              <a:pathLst>
                <a:path w="79" h="756">
                  <a:moveTo>
                    <a:pt x="0" y="0"/>
                  </a:moveTo>
                  <a:cubicBezTo>
                    <a:pt x="36" y="121"/>
                    <a:pt x="73" y="243"/>
                    <a:pt x="76" y="369"/>
                  </a:cubicBezTo>
                  <a:cubicBezTo>
                    <a:pt x="79" y="495"/>
                    <a:pt x="49" y="625"/>
                    <a:pt x="19" y="756"/>
                  </a:cubicBezTo>
                </a:path>
              </a:pathLst>
            </a:custGeom>
            <a:noFill/>
            <a:ln w="28575" cmpd="sng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6" name="Oval 95"/>
          <p:cNvSpPr>
            <a:spLocks noChangeArrowheads="1"/>
          </p:cNvSpPr>
          <p:nvPr/>
        </p:nvSpPr>
        <p:spPr bwMode="auto">
          <a:xfrm rot="20899495">
            <a:off x="7632274" y="3131858"/>
            <a:ext cx="104775" cy="419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7" name="AutoShape 96"/>
          <p:cNvSpPr>
            <a:spLocks noChangeArrowheads="1"/>
          </p:cNvSpPr>
          <p:nvPr/>
        </p:nvSpPr>
        <p:spPr bwMode="auto">
          <a:xfrm flipH="1">
            <a:off x="8443486" y="2981045"/>
            <a:ext cx="2038350" cy="3027363"/>
          </a:xfrm>
          <a:prstGeom prst="flowChartOnlineStorage">
            <a:avLst/>
          </a:prstGeo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8" name="AutoShape 94"/>
          <p:cNvSpPr>
            <a:spLocks noChangeArrowheads="1"/>
          </p:cNvSpPr>
          <p:nvPr/>
        </p:nvSpPr>
        <p:spPr bwMode="auto">
          <a:xfrm flipH="1">
            <a:off x="7664024" y="2860395"/>
            <a:ext cx="1498600" cy="3252788"/>
          </a:xfrm>
          <a:prstGeom prst="flowChartOnlineStorage">
            <a:avLst/>
          </a:prstGeo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9" name="Inhaltsplatzhalter 2"/>
          <p:cNvSpPr>
            <a:spLocks noGrp="1"/>
          </p:cNvSpPr>
          <p:nvPr>
            <p:ph idx="4294967295"/>
          </p:nvPr>
        </p:nvSpPr>
        <p:spPr>
          <a:xfrm>
            <a:off x="323410" y="548600"/>
            <a:ext cx="8435975" cy="306228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de-DE" sz="2400" b="1" cap="small" dirty="0">
                <a:solidFill>
                  <a:schemeClr val="bg1"/>
                </a:solidFill>
              </a:rPr>
              <a:t>1. Radialgeschwindigkeitsmethode</a:t>
            </a:r>
          </a:p>
          <a:p>
            <a:pPr algn="ctr">
              <a:buNone/>
            </a:pPr>
            <a:endParaRPr lang="de-DE" sz="800" dirty="0">
              <a:solidFill>
                <a:schemeClr val="bg1"/>
              </a:solidFill>
            </a:endParaRPr>
          </a:p>
          <a:p>
            <a:pPr marL="0" lvl="0" indent="0" eaLnBrk="1" hangingPunct="1">
              <a:spcBef>
                <a:spcPct val="50000"/>
              </a:spcBef>
              <a:buNone/>
            </a:pPr>
            <a:r>
              <a:rPr lang="de-DE" sz="2400" kern="1200" dirty="0">
                <a:solidFill>
                  <a:schemeClr val="bg1"/>
                </a:solidFill>
                <a:latin typeface="Arial" charset="0"/>
              </a:rPr>
              <a:t>Umkreist ein Stern einen Schwerpunkt, so bewegt er sich abwechselnd von uns weg und wieder auf uns zu. Das Licht ist abwechselnd </a:t>
            </a:r>
            <a:r>
              <a:rPr lang="de-DE" sz="2400" kern="1200" dirty="0">
                <a:solidFill>
                  <a:srgbClr val="FF0000"/>
                </a:solidFill>
                <a:latin typeface="Arial" charset="0"/>
              </a:rPr>
              <a:t>rot</a:t>
            </a:r>
            <a:r>
              <a:rPr lang="de-DE" sz="2400" kern="1200" dirty="0">
                <a:solidFill>
                  <a:schemeClr val="bg1"/>
                </a:solidFill>
                <a:latin typeface="Arial" charset="0"/>
              </a:rPr>
              <a:t>- bzw. </a:t>
            </a:r>
            <a:r>
              <a:rPr lang="de-DE" sz="2400" kern="1200" dirty="0">
                <a:solidFill>
                  <a:srgbClr val="0070C0"/>
                </a:solidFill>
                <a:latin typeface="Arial" charset="0"/>
              </a:rPr>
              <a:t>blau</a:t>
            </a:r>
            <a:r>
              <a:rPr lang="de-DE" sz="2400" kern="1200" dirty="0">
                <a:solidFill>
                  <a:schemeClr val="bg1"/>
                </a:solidFill>
                <a:latin typeface="Arial" charset="0"/>
              </a:rPr>
              <a:t>verschoben.</a:t>
            </a:r>
          </a:p>
          <a:p>
            <a:pPr algn="ctr">
              <a:buNone/>
            </a:pPr>
            <a:r>
              <a:rPr lang="de-DE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41" name="Rechteck 40"/>
          <p:cNvSpPr/>
          <p:nvPr/>
        </p:nvSpPr>
        <p:spPr>
          <a:xfrm>
            <a:off x="8407273" y="6937197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pat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694 C 0.02899 -0.00694 0.05278 0.02477 0.05278 0.06389 C 0.05278 0.10301 0.02899 0.13518 1.66667E-6 0.13518 C -0.02899 0.13518 -0.05261 0.10301 -0.05261 0.06389 C -0.05261 0.02477 -0.02899 -0.00694 1.66667E-6 -0.00694 Z " pathEditMode="relative" rAng="0" ptsTypes="fffff">
                                      <p:cBhvr>
                                        <p:cTn id="24" dur="8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pat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611E-7 3.63064E-6 C -0.08552 3.63064E-6 -0.1575 -0.09234 -0.1575 -0.20756 C -0.1575 -0.32193 -0.08552 -0.41721 -2.9611E-7 -0.41721 C 0.08852 -0.41721 0.15688 -0.32193 0.15688 -0.20756 C 0.15688 -0.09234 0.08852 3.63064E-6 -2.9611E-7 3.63064E-6 Z " pathEditMode="relative" rAng="10800000" ptsTypes="fffff">
                                      <p:cBhvr>
                                        <p:cTn id="26" dur="80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2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2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2" fill="hold" nodeType="withEffect">
                                  <p:stCondLst>
                                    <p:cond delay="1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15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2" fill="hold" nodeType="withEffect">
                                  <p:stCondLst>
                                    <p:cond delay="15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2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36" grpId="0" animBg="1"/>
      <p:bldP spid="37" grpId="0" animBg="1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 flipH="1" flipV="1">
            <a:off x="3574472" y="1143001"/>
            <a:ext cx="2649682" cy="632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Inhaltsplatzhalter 2"/>
          <p:cNvSpPr>
            <a:spLocks noGrp="1"/>
          </p:cNvSpPr>
          <p:nvPr>
            <p:ph idx="4294967295"/>
          </p:nvPr>
        </p:nvSpPr>
        <p:spPr>
          <a:xfrm>
            <a:off x="323410" y="548600"/>
            <a:ext cx="8435975" cy="306228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de-DE" sz="2400" b="1" cap="small" dirty="0">
                <a:solidFill>
                  <a:schemeClr val="bg1"/>
                </a:solidFill>
              </a:rPr>
              <a:t>1. Radialgeschwindigkeitsmethode</a:t>
            </a:r>
          </a:p>
          <a:p>
            <a:pPr algn="ctr">
              <a:buNone/>
            </a:pPr>
            <a:endParaRPr lang="de-DE" sz="800" dirty="0">
              <a:solidFill>
                <a:schemeClr val="bg1"/>
              </a:solidFill>
            </a:endParaRPr>
          </a:p>
          <a:p>
            <a:pPr marL="14288" indent="-14288">
              <a:spcBef>
                <a:spcPct val="50000"/>
              </a:spcBef>
              <a:buNone/>
              <a:tabLst>
                <a:tab pos="0" algn="l"/>
              </a:tabLst>
            </a:pPr>
            <a:r>
              <a:rPr lang="de-DE" sz="2400" dirty="0">
                <a:solidFill>
                  <a:schemeClr val="bg1"/>
                </a:solidFill>
              </a:rPr>
              <a:t>„Verschiebung“ bedeutet nur, dass sich die Absorptionslinien verschieben:</a:t>
            </a:r>
          </a:p>
          <a:p>
            <a:pPr marL="14288" indent="-14288">
              <a:spcBef>
                <a:spcPct val="50000"/>
              </a:spcBef>
              <a:buNone/>
              <a:tabLst>
                <a:tab pos="0" algn="l"/>
              </a:tabLst>
            </a:pPr>
            <a:r>
              <a:rPr lang="de-DE" sz="2400" dirty="0">
                <a:solidFill>
                  <a:schemeClr val="bg1"/>
                </a:solidFill>
              </a:rPr>
              <a:t>Hier: Rotverschiebung</a:t>
            </a:r>
          </a:p>
          <a:p>
            <a:pPr algn="ctr">
              <a:buNone/>
            </a:pPr>
            <a:r>
              <a:rPr lang="de-DE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4" name="Rechteck 3"/>
          <p:cNvSpPr/>
          <p:nvPr/>
        </p:nvSpPr>
        <p:spPr>
          <a:xfrm>
            <a:off x="5134709" y="6561299"/>
            <a:ext cx="4945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Bild: “Redshift” von Georg </a:t>
            </a:r>
            <a:r>
              <a:rPr lang="en-US" sz="1200" dirty="0" err="1">
                <a:solidFill>
                  <a:schemeClr val="bg1"/>
                </a:solidFill>
              </a:rPr>
              <a:t>Wiora</a:t>
            </a:r>
            <a:r>
              <a:rPr lang="en-US" sz="1200" dirty="0">
                <a:solidFill>
                  <a:schemeClr val="bg1"/>
                </a:solidFill>
              </a:rPr>
              <a:t> (Dr. </a:t>
            </a:r>
            <a:r>
              <a:rPr lang="en-US" sz="1200" dirty="0" err="1">
                <a:solidFill>
                  <a:schemeClr val="bg1"/>
                </a:solidFill>
              </a:rPr>
              <a:t>Schorsch</a:t>
            </a:r>
            <a:r>
              <a:rPr lang="en-US" sz="1200" dirty="0">
                <a:solidFill>
                  <a:schemeClr val="bg1"/>
                </a:solidFill>
              </a:rPr>
              <a:t>) - created this image from the original </a:t>
            </a:r>
            <a:r>
              <a:rPr lang="en-US" sz="1200" dirty="0" err="1">
                <a:solidFill>
                  <a:schemeClr val="bg1"/>
                </a:solidFill>
              </a:rPr>
              <a:t>JPG.Derivative</a:t>
            </a:r>
            <a:r>
              <a:rPr lang="en-US" sz="1200" dirty="0">
                <a:solidFill>
                  <a:schemeClr val="bg1"/>
                </a:solidFill>
              </a:rPr>
              <a:t> work:Kes47 (talk) [CC BY-SA 2.5] via </a:t>
            </a:r>
            <a:r>
              <a:rPr lang="en-US" sz="1200" dirty="0">
                <a:solidFill>
                  <a:schemeClr val="bg1"/>
                </a:solidFill>
                <a:hlinkClick r:id="rId3"/>
              </a:rPr>
              <a:t>https://commons.wikimedia.org/w/index.php?curid=12881381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6"/>
          <p:cNvSpPr>
            <a:spLocks noChangeAspect="1" noChangeArrowheads="1"/>
          </p:cNvSpPr>
          <p:nvPr/>
        </p:nvSpPr>
        <p:spPr bwMode="auto">
          <a:xfrm>
            <a:off x="3230276" y="2274315"/>
            <a:ext cx="2879725" cy="287972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7568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Inhaltsplatzhalter 2"/>
          <p:cNvSpPr>
            <a:spLocks noGrp="1"/>
          </p:cNvSpPr>
          <p:nvPr>
            <p:ph idx="4294967295"/>
          </p:nvPr>
        </p:nvSpPr>
        <p:spPr>
          <a:xfrm>
            <a:off x="323410" y="548600"/>
            <a:ext cx="9568735" cy="306228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de-DE" sz="2400" b="1" cap="small" dirty="0">
                <a:solidFill>
                  <a:schemeClr val="bg1"/>
                </a:solidFill>
              </a:rPr>
              <a:t>2. Transitmethode</a:t>
            </a:r>
          </a:p>
          <a:p>
            <a:pPr algn="ctr">
              <a:buNone/>
            </a:pPr>
            <a:endParaRPr lang="de-DE" sz="800" dirty="0">
              <a:solidFill>
                <a:schemeClr val="bg1"/>
              </a:solidFill>
            </a:endParaRPr>
          </a:p>
          <a:p>
            <a:pPr marL="14288" indent="-14288">
              <a:spcBef>
                <a:spcPts val="0"/>
              </a:spcBef>
              <a:buNone/>
              <a:tabLst>
                <a:tab pos="0" algn="l"/>
              </a:tabLst>
            </a:pPr>
            <a:r>
              <a:rPr lang="de-DE" sz="2400" dirty="0">
                <a:solidFill>
                  <a:schemeClr val="bg1"/>
                </a:solidFill>
              </a:rPr>
              <a:t>Liegt die Bahnebene eines Exoplaneten in der Sichtlinie zwischen Erde und Stern, so verdeckt der Planet den Stern ein wenig, wenn er vor ihm vorüberzieht.</a:t>
            </a:r>
          </a:p>
          <a:p>
            <a:pPr algn="ctr">
              <a:buNone/>
            </a:pPr>
            <a:r>
              <a:rPr lang="de-DE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9" name="Oval 28"/>
          <p:cNvSpPr>
            <a:spLocks noChangeAspect="1" noChangeArrowheads="1"/>
          </p:cNvSpPr>
          <p:nvPr/>
        </p:nvSpPr>
        <p:spPr bwMode="auto">
          <a:xfrm>
            <a:off x="2356284" y="3469702"/>
            <a:ext cx="468312" cy="468313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20000">
                <a:srgbClr val="0A128C"/>
              </a:gs>
              <a:gs pos="35000">
                <a:srgbClr val="181CC7"/>
              </a:gs>
              <a:gs pos="44000">
                <a:srgbClr val="7005D4"/>
              </a:gs>
              <a:gs pos="50000">
                <a:srgbClr val="8C3D91"/>
              </a:gs>
              <a:gs pos="56000">
                <a:srgbClr val="7005D4"/>
              </a:gs>
              <a:gs pos="65000">
                <a:srgbClr val="181CC7"/>
              </a:gs>
              <a:gs pos="80001">
                <a:srgbClr val="0A128C"/>
              </a:gs>
              <a:gs pos="100000">
                <a:srgbClr val="000000"/>
              </a:gs>
            </a:gsLst>
            <a:lin ang="5400000" scaled="1"/>
          </a:gra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231863" y="2272727"/>
            <a:ext cx="2871788" cy="2894013"/>
          </a:xfrm>
          <a:custGeom>
            <a:avLst/>
            <a:gdLst>
              <a:gd name="G0" fmla="+- 198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98"/>
              <a:gd name="G18" fmla="*/ 198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198 10800 0"/>
              <a:gd name="G26" fmla="?: G9 G17 G25"/>
              <a:gd name="G27" fmla="?: G9 0 21600"/>
              <a:gd name="G28" fmla="cos 10800 11796480"/>
              <a:gd name="G29" fmla="sin 10800 11796480"/>
              <a:gd name="G30" fmla="sin 198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01 w 21600"/>
              <a:gd name="T15" fmla="*/ 10800 h 21600"/>
              <a:gd name="T16" fmla="*/ 10800 w 21600"/>
              <a:gd name="T17" fmla="*/ 10602 h 21600"/>
              <a:gd name="T18" fmla="*/ 16299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602" y="10800"/>
                </a:moveTo>
                <a:cubicBezTo>
                  <a:pt x="10602" y="10690"/>
                  <a:pt x="10690" y="10602"/>
                  <a:pt x="10800" y="10602"/>
                </a:cubicBezTo>
                <a:cubicBezTo>
                  <a:pt x="10909" y="10601"/>
                  <a:pt x="10997" y="10690"/>
                  <a:pt x="10998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76078"/>
                  <a:invGamma/>
                </a:srgbClr>
              </a:gs>
            </a:gsLst>
            <a:path path="rect">
              <a:fillToRect l="50000" t="50000" r="50000" b="50000"/>
            </a:path>
          </a:gradFill>
          <a:ln w="635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" name="Oval 14"/>
          <p:cNvSpPr>
            <a:spLocks noChangeArrowheads="1"/>
          </p:cNvSpPr>
          <p:nvPr/>
        </p:nvSpPr>
        <p:spPr bwMode="auto">
          <a:xfrm>
            <a:off x="3235038" y="3653852"/>
            <a:ext cx="2871788" cy="138113"/>
          </a:xfrm>
          <a:prstGeom prst="ellipse">
            <a:avLst/>
          </a:prstGeom>
          <a:gradFill rotWithShape="1">
            <a:gsLst>
              <a:gs pos="0">
                <a:srgbClr val="FFFF00">
                  <a:gamma/>
                  <a:shade val="76078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76078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8407273" y="6937197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48953E-7 -1.75236E-6 C -0.00016 0.00378 -0.00142 0.00525 0.00205 0.01196 C 0.00551 0.01868 0.00961 0.03106 0.02079 0.03988 C 0.03213 0.04869 0.05229 0.05834 0.07009 0.06485 C 0.08805 0.07136 0.10569 0.07513 0.12853 0.0787 C 0.15121 0.08227 0.18239 0.08458 0.20696 0.08521 C 0.23138 0.08584 0.25358 0.08542 0.27563 0.08248 C 0.29769 0.07933 0.321 0.07345 0.33958 0.06758 C 0.35817 0.0617 0.37486 0.0552 0.38746 0.04722 C 0.40022 0.03946 0.41077 0.0298 0.41597 0.02036 C 0.42117 0.01091 0.4207 -0.00063 0.41881 -0.00923 C 0.41692 -0.01784 0.41156 -0.02392 0.40463 -0.03064 C 0.39802 -0.03735 0.39203 -0.0426 0.37849 -0.04911 C 0.36494 -0.05561 0.34399 -0.06422 0.32367 -0.06946 C 0.30336 -0.07471 0.28083 -0.07849 0.25689 -0.08059 C 0.23295 -0.08268 0.20082 -0.08226 0.17987 -0.08143 C 0.15892 -0.0808 0.14869 -0.07891 0.1312 -0.07597 C 0.11388 -0.07282 0.09104 -0.06883 0.07576 -0.0638 C 0.06048 -0.05897 0.04993 -0.05309 0.03953 -0.04722 C 0.02914 -0.04134 0.01922 -0.03505 0.01323 -0.02875 C 0.00709 -0.02245 0.00504 -0.01511 0.00284 -0.01028 C 0.00047 -0.00524 -8.48953E-7 -0.00294 -8.48953E-7 -1.75236E-6 Z " pathEditMode="relative" rAng="0" ptsTypes="aaaaaaaaaaaaaaaaaaaaaa">
                                      <p:cBhvr>
                                        <p:cTn id="18" dur="1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9" grpId="1" animBg="1"/>
      <p:bldP spid="5" grpId="0" animBg="1"/>
      <p:bldP spid="6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Inhaltsplatzhalter 2"/>
          <p:cNvSpPr>
            <a:spLocks noGrp="1"/>
          </p:cNvSpPr>
          <p:nvPr>
            <p:ph idx="4294967295"/>
          </p:nvPr>
        </p:nvSpPr>
        <p:spPr>
          <a:xfrm>
            <a:off x="323410" y="548600"/>
            <a:ext cx="9610299" cy="306228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de-DE" sz="2400" b="1" cap="small" dirty="0">
                <a:solidFill>
                  <a:schemeClr val="bg1"/>
                </a:solidFill>
              </a:rPr>
              <a:t>2. Transitmethode</a:t>
            </a:r>
          </a:p>
          <a:p>
            <a:pPr algn="ctr">
              <a:buNone/>
            </a:pPr>
            <a:endParaRPr lang="de-DE" sz="800" dirty="0">
              <a:solidFill>
                <a:schemeClr val="bg1"/>
              </a:solidFill>
            </a:endParaRPr>
          </a:p>
          <a:p>
            <a:pPr marL="14288" indent="-14288">
              <a:spcBef>
                <a:spcPts val="0"/>
              </a:spcBef>
              <a:buNone/>
              <a:tabLst>
                <a:tab pos="0" algn="l"/>
              </a:tabLst>
            </a:pPr>
            <a:r>
              <a:rPr lang="de-DE" sz="2400" dirty="0">
                <a:solidFill>
                  <a:schemeClr val="bg1"/>
                </a:solidFill>
              </a:rPr>
              <a:t>Liegt die Bahnebene eines Exoplaneten in der Sichtlinie zwischen Erde und Stern, so verdeckt der Planet den Stern ein wenig, wenn er vor ihm vorüberzieht.</a:t>
            </a:r>
          </a:p>
          <a:p>
            <a:pPr algn="ctr">
              <a:buNone/>
            </a:pPr>
            <a:r>
              <a:rPr lang="de-DE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3" name="Oval 6"/>
          <p:cNvSpPr>
            <a:spLocks noChangeAspect="1" noChangeArrowheads="1"/>
          </p:cNvSpPr>
          <p:nvPr/>
        </p:nvSpPr>
        <p:spPr bwMode="auto">
          <a:xfrm>
            <a:off x="3230276" y="2274315"/>
            <a:ext cx="2879725" cy="287972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7568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 flipV="1">
            <a:off x="1582451" y="5324335"/>
            <a:ext cx="0" cy="17843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698213" y="4963972"/>
            <a:ext cx="2128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bg1"/>
                </a:solidFill>
              </a:rPr>
              <a:t>Lichtintensität des Sterns</a:t>
            </a:r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1341151" y="6867385"/>
            <a:ext cx="7151687" cy="142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7922926" y="6478447"/>
            <a:ext cx="1184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Zeit</a:t>
            </a:r>
          </a:p>
        </p:txBody>
      </p:sp>
      <p:sp>
        <p:nvSpPr>
          <p:cNvPr id="8" name="Freeform 26"/>
          <p:cNvSpPr>
            <a:spLocks/>
          </p:cNvSpPr>
          <p:nvPr/>
        </p:nvSpPr>
        <p:spPr bwMode="auto">
          <a:xfrm>
            <a:off x="2328576" y="5714860"/>
            <a:ext cx="4638675" cy="615950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459" y="60"/>
              </a:cxn>
              <a:cxn ang="0">
                <a:pos x="652" y="379"/>
              </a:cxn>
              <a:cxn ang="0">
                <a:pos x="1144" y="460"/>
              </a:cxn>
              <a:cxn ang="0">
                <a:pos x="1714" y="460"/>
              </a:cxn>
              <a:cxn ang="0">
                <a:pos x="2239" y="385"/>
              </a:cxn>
              <a:cxn ang="0">
                <a:pos x="2443" y="61"/>
              </a:cxn>
              <a:cxn ang="0">
                <a:pos x="2922" y="19"/>
              </a:cxn>
            </a:cxnLst>
            <a:rect l="0" t="0" r="r" b="b"/>
            <a:pathLst>
              <a:path w="2922" h="473">
                <a:moveTo>
                  <a:pt x="0" y="25"/>
                </a:moveTo>
                <a:cubicBezTo>
                  <a:pt x="76" y="31"/>
                  <a:pt x="350" y="1"/>
                  <a:pt x="459" y="60"/>
                </a:cubicBezTo>
                <a:cubicBezTo>
                  <a:pt x="568" y="119"/>
                  <a:pt x="538" y="312"/>
                  <a:pt x="652" y="379"/>
                </a:cubicBezTo>
                <a:cubicBezTo>
                  <a:pt x="766" y="446"/>
                  <a:pt x="967" y="447"/>
                  <a:pt x="1144" y="460"/>
                </a:cubicBezTo>
                <a:cubicBezTo>
                  <a:pt x="1321" y="473"/>
                  <a:pt x="1532" y="472"/>
                  <a:pt x="1714" y="460"/>
                </a:cubicBezTo>
                <a:cubicBezTo>
                  <a:pt x="1896" y="448"/>
                  <a:pt x="2118" y="451"/>
                  <a:pt x="2239" y="385"/>
                </a:cubicBezTo>
                <a:cubicBezTo>
                  <a:pt x="2360" y="319"/>
                  <a:pt x="2329" y="122"/>
                  <a:pt x="2443" y="61"/>
                </a:cubicBezTo>
                <a:cubicBezTo>
                  <a:pt x="2557" y="0"/>
                  <a:pt x="2822" y="28"/>
                  <a:pt x="2922" y="19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" name="Oval 28"/>
          <p:cNvSpPr>
            <a:spLocks noChangeAspect="1" noChangeArrowheads="1"/>
          </p:cNvSpPr>
          <p:nvPr/>
        </p:nvSpPr>
        <p:spPr bwMode="auto">
          <a:xfrm>
            <a:off x="2356284" y="3469702"/>
            <a:ext cx="468312" cy="468313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20000">
                <a:srgbClr val="0A128C"/>
              </a:gs>
              <a:gs pos="35000">
                <a:srgbClr val="181CC7"/>
              </a:gs>
              <a:gs pos="44000">
                <a:srgbClr val="7005D4"/>
              </a:gs>
              <a:gs pos="50000">
                <a:srgbClr val="8C3D91"/>
              </a:gs>
              <a:gs pos="56000">
                <a:srgbClr val="7005D4"/>
              </a:gs>
              <a:gs pos="65000">
                <a:srgbClr val="181CC7"/>
              </a:gs>
              <a:gs pos="80001">
                <a:srgbClr val="0A128C"/>
              </a:gs>
              <a:gs pos="100000">
                <a:srgbClr val="000000"/>
              </a:gs>
            </a:gsLst>
            <a:lin ang="5400000" scaled="1"/>
          </a:gradFill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231863" y="2272727"/>
            <a:ext cx="2871788" cy="2894013"/>
          </a:xfrm>
          <a:custGeom>
            <a:avLst/>
            <a:gdLst>
              <a:gd name="G0" fmla="+- 198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98"/>
              <a:gd name="G18" fmla="*/ 198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198 10800 0"/>
              <a:gd name="G26" fmla="?: G9 G17 G25"/>
              <a:gd name="G27" fmla="?: G9 0 21600"/>
              <a:gd name="G28" fmla="cos 10800 11796480"/>
              <a:gd name="G29" fmla="sin 10800 11796480"/>
              <a:gd name="G30" fmla="sin 198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01 w 21600"/>
              <a:gd name="T15" fmla="*/ 10800 h 21600"/>
              <a:gd name="T16" fmla="*/ 10800 w 21600"/>
              <a:gd name="T17" fmla="*/ 10602 h 21600"/>
              <a:gd name="T18" fmla="*/ 16299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602" y="10800"/>
                </a:moveTo>
                <a:cubicBezTo>
                  <a:pt x="10602" y="10690"/>
                  <a:pt x="10690" y="10602"/>
                  <a:pt x="10800" y="10602"/>
                </a:cubicBezTo>
                <a:cubicBezTo>
                  <a:pt x="10909" y="10601"/>
                  <a:pt x="10997" y="10690"/>
                  <a:pt x="10998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76078"/>
                  <a:invGamma/>
                </a:srgbClr>
              </a:gs>
            </a:gsLst>
            <a:path path="rect">
              <a:fillToRect l="50000" t="50000" r="50000" b="50000"/>
            </a:path>
          </a:gradFill>
          <a:ln w="635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3235038" y="3653852"/>
            <a:ext cx="2871788" cy="138113"/>
          </a:xfrm>
          <a:prstGeom prst="ellipse">
            <a:avLst/>
          </a:prstGeom>
          <a:gradFill rotWithShape="1">
            <a:gsLst>
              <a:gs pos="0">
                <a:srgbClr val="FFFF00">
                  <a:gamma/>
                  <a:shade val="76078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76078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Line 33"/>
          <p:cNvSpPr>
            <a:spLocks noChangeShapeType="1"/>
          </p:cNvSpPr>
          <p:nvPr/>
        </p:nvSpPr>
        <p:spPr bwMode="auto">
          <a:xfrm flipV="1">
            <a:off x="7003763" y="5735497"/>
            <a:ext cx="2327275" cy="4763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" name="Oval 18"/>
          <p:cNvSpPr>
            <a:spLocks noChangeArrowheads="1"/>
          </p:cNvSpPr>
          <p:nvPr/>
        </p:nvSpPr>
        <p:spPr bwMode="auto">
          <a:xfrm>
            <a:off x="2222213" y="5702160"/>
            <a:ext cx="90488" cy="889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Oval 41"/>
          <p:cNvSpPr>
            <a:spLocks noChangeArrowheads="1"/>
          </p:cNvSpPr>
          <p:nvPr/>
        </p:nvSpPr>
        <p:spPr bwMode="auto">
          <a:xfrm>
            <a:off x="2212688" y="5694222"/>
            <a:ext cx="107950" cy="1047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8407273" y="6937197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69019E-6 -0.00063 C 0.01291 0.00042 0.05733 -0.00546 0.07859 0.00566 C 0.09986 0.01741 0.083 0.05876 0.12695 0.06904 C 0.17121 0.07932 0.29926 0.0787 0.3432 0.0682 C 0.3873 0.05792 0.36809 0.01783 0.39108 0.00608 C 0.41408 -0.00546 0.45692 -0.00105 0.48133 -0.00252 C 0.50559 -0.00399 0.49771 -0.00231 0.53677 -0.00231 C 0.57584 -0.00231 0.67837 -0.00231 0.7157 -0.00231 " pathEditMode="relative" rAng="0" ptsTypes="aaaaaaaa">
                                      <p:cBhvr>
                                        <p:cTn id="18" dur="1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00" y="38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48953E-7 -1.75236E-6 C -0.00016 0.00378 -0.00142 0.00525 0.00205 0.01196 C 0.00551 0.01868 0.00961 0.03106 0.02079 0.03988 C 0.03213 0.04869 0.05229 0.05834 0.07009 0.06485 C 0.08805 0.07136 0.10569 0.07513 0.12853 0.0787 C 0.15121 0.08227 0.18239 0.08458 0.20696 0.08521 C 0.23138 0.08584 0.25358 0.08542 0.27563 0.08248 C 0.29769 0.07933 0.321 0.07345 0.33958 0.06758 C 0.35817 0.0617 0.37486 0.0552 0.38746 0.04722 C 0.40022 0.03946 0.41077 0.0298 0.41597 0.02036 C 0.42117 0.01091 0.4207 -0.00063 0.41881 -0.00923 C 0.41692 -0.01784 0.41156 -0.02392 0.40463 -0.03064 C 0.39802 -0.03735 0.39203 -0.0426 0.37849 -0.04911 C 0.36494 -0.05561 0.34399 -0.06422 0.32367 -0.06946 C 0.30336 -0.07471 0.28083 -0.07849 0.25689 -0.08059 C 0.23295 -0.08268 0.20082 -0.08226 0.17987 -0.08143 C 0.15892 -0.0808 0.14869 -0.07891 0.1312 -0.07597 C 0.11388 -0.07282 0.09104 -0.06883 0.07576 -0.0638 C 0.06048 -0.05897 0.04993 -0.05309 0.03953 -0.04722 C 0.02914 -0.04134 0.01922 -0.03505 0.01323 -0.02875 C 0.00709 -0.02245 0.00504 -0.01511 0.00284 -0.01028 C 0.00047 -0.00524 -8.48953E-7 -0.00294 -8.48953E-7 -1.75236E-6 Z " pathEditMode="relative" rAng="0" ptsTypes="aaaaaaaaaaaaaaaaaaaaaa">
                                      <p:cBhvr>
                                        <p:cTn id="20" dur="1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0" y="1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323410" y="548600"/>
            <a:ext cx="9298572" cy="306228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de-DE" sz="2400" b="1" cap="small" dirty="0">
                <a:solidFill>
                  <a:schemeClr val="bg1"/>
                </a:solidFill>
              </a:rPr>
              <a:t>3. Astrometrische Methode</a:t>
            </a:r>
          </a:p>
          <a:p>
            <a:pPr algn="ctr">
              <a:buNone/>
            </a:pPr>
            <a:endParaRPr lang="de-DE" sz="800" dirty="0">
              <a:solidFill>
                <a:schemeClr val="bg1"/>
              </a:solidFill>
            </a:endParaRPr>
          </a:p>
          <a:p>
            <a:pPr marL="14288" indent="-14288">
              <a:spcBef>
                <a:spcPts val="0"/>
              </a:spcBef>
              <a:buNone/>
              <a:tabLst>
                <a:tab pos="0" algn="l"/>
              </a:tabLst>
            </a:pPr>
            <a:r>
              <a:rPr lang="de-DE" sz="2400" dirty="0">
                <a:solidFill>
                  <a:schemeClr val="bg1"/>
                </a:solidFill>
              </a:rPr>
              <a:t>Da der Zentralkörper (Stern) ebenfalls um den Schwerpunkt rotiert, kann diese Bewegung gegebenenfalls gemessen werden.</a:t>
            </a:r>
          </a:p>
          <a:p>
            <a:pPr marL="14288" indent="-14288">
              <a:spcBef>
                <a:spcPts val="0"/>
              </a:spcBef>
              <a:buNone/>
              <a:tabLst>
                <a:tab pos="0" algn="l"/>
              </a:tabLst>
            </a:pPr>
            <a:endParaRPr lang="de-DE" sz="2400" dirty="0">
              <a:solidFill>
                <a:schemeClr val="bg1"/>
              </a:solidFill>
            </a:endParaRPr>
          </a:p>
          <a:p>
            <a:pPr marL="14288" indent="-14288">
              <a:spcBef>
                <a:spcPts val="0"/>
              </a:spcBef>
              <a:buNone/>
              <a:tabLst>
                <a:tab pos="0" algn="l"/>
              </a:tabLst>
            </a:pPr>
            <a:r>
              <a:rPr lang="de-DE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6" name="Oval 2"/>
          <p:cNvSpPr>
            <a:spLocks noChangeAspect="1" noChangeArrowheads="1"/>
          </p:cNvSpPr>
          <p:nvPr/>
        </p:nvSpPr>
        <p:spPr bwMode="auto">
          <a:xfrm>
            <a:off x="3596415" y="2846975"/>
            <a:ext cx="2879725" cy="287972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6588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Oval 22"/>
          <p:cNvSpPr>
            <a:spLocks noChangeArrowheads="1"/>
          </p:cNvSpPr>
          <p:nvPr/>
        </p:nvSpPr>
        <p:spPr bwMode="auto">
          <a:xfrm>
            <a:off x="4898165" y="2206066"/>
            <a:ext cx="217488" cy="217488"/>
          </a:xfrm>
          <a:prstGeom prst="ellipse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8407273" y="6937197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pat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5434E-6 C 0.01059 2.25434E-6 0.01979 0.01179 0.01979 0.02659 C 0.01979 0.04162 0.01059 0.05456 -1.66667E-6 0.05456 C -0.01111 0.05456 -0.01962 0.04162 -0.01962 0.02659 C -0.01962 0.01179 -0.01111 2.25434E-6 -1.66667E-6 2.25434E-6 Z " pathEditMode="relative" rAng="0" ptsTypes="fffff">
                                      <p:cBhvr>
                                        <p:cTn id="18" dur="5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pat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 -1.11228E-6 C 0.12207 -1.11228E-6 0.21941 0.12781 0.21941 0.28521 C 0.21941 0.4426 0.12207 0.57062 0.003 0.57062 C -0.11608 0.57062 -0.21279 0.4426 -0.21279 0.28521 C -0.21279 0.12781 -0.11608 -1.11228E-6 0.003 -1.11228E-6 Z " pathEditMode="relative" rAng="0" ptsTypes="fffff">
                                      <p:cBhvr>
                                        <p:cTn id="20" dur="5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6" grpId="1" animBg="1"/>
      <p:bldP spid="7" grpId="0" animBg="1"/>
      <p:bldP spid="7" grpId="1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2"/>
          <p:cNvSpPr>
            <a:spLocks noChangeAspect="1" noChangeArrowheads="1"/>
          </p:cNvSpPr>
          <p:nvPr/>
        </p:nvSpPr>
        <p:spPr bwMode="auto">
          <a:xfrm>
            <a:off x="3606806" y="2836584"/>
            <a:ext cx="2879725" cy="287972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6588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323410" y="548600"/>
            <a:ext cx="9298572" cy="306228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de-DE" sz="2400" b="1" cap="small" dirty="0">
                <a:solidFill>
                  <a:schemeClr val="bg1"/>
                </a:solidFill>
              </a:rPr>
              <a:t>3. Astrometrische Methode</a:t>
            </a:r>
          </a:p>
          <a:p>
            <a:pPr algn="ctr">
              <a:buNone/>
            </a:pPr>
            <a:endParaRPr lang="de-DE" sz="800" dirty="0">
              <a:solidFill>
                <a:schemeClr val="bg1"/>
              </a:solidFill>
            </a:endParaRPr>
          </a:p>
          <a:p>
            <a:pPr marL="14288" indent="-14288">
              <a:spcBef>
                <a:spcPts val="0"/>
              </a:spcBef>
              <a:buNone/>
              <a:tabLst>
                <a:tab pos="0" algn="l"/>
              </a:tabLst>
            </a:pPr>
            <a:r>
              <a:rPr lang="de-DE" sz="2400" dirty="0">
                <a:solidFill>
                  <a:schemeClr val="bg1"/>
                </a:solidFill>
              </a:rPr>
              <a:t>Da der Zentralkörper (Stern) ebenfalls um den Schwerpunkt rotiert, kann diese Bewegung gegebenenfalls gemessen werden.</a:t>
            </a:r>
          </a:p>
          <a:p>
            <a:pPr marL="14288" indent="-14288">
              <a:spcBef>
                <a:spcPts val="0"/>
              </a:spcBef>
              <a:buNone/>
              <a:tabLst>
                <a:tab pos="0" algn="l"/>
              </a:tabLst>
            </a:pPr>
            <a:endParaRPr lang="de-DE" sz="2400" dirty="0">
              <a:solidFill>
                <a:schemeClr val="bg1"/>
              </a:solidFill>
            </a:endParaRPr>
          </a:p>
          <a:p>
            <a:pPr marL="14288" indent="-14288">
              <a:spcBef>
                <a:spcPts val="0"/>
              </a:spcBef>
              <a:buNone/>
              <a:tabLst>
                <a:tab pos="0" algn="l"/>
              </a:tabLst>
            </a:pPr>
            <a:r>
              <a:rPr lang="de-DE" dirty="0">
                <a:solidFill>
                  <a:schemeClr val="bg1"/>
                </a:solidFill>
              </a:rPr>
              <a:t>	</a:t>
            </a:r>
          </a:p>
        </p:txBody>
      </p: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3225806" y="4422496"/>
            <a:ext cx="4071938" cy="77788"/>
            <a:chOff x="1668" y="2089"/>
            <a:chExt cx="2565" cy="49"/>
          </a:xfrm>
        </p:grpSpPr>
        <p:sp>
          <p:nvSpPr>
            <p:cNvPr id="36" name="Line 16"/>
            <p:cNvSpPr>
              <a:spLocks noChangeShapeType="1"/>
            </p:cNvSpPr>
            <p:nvPr/>
          </p:nvSpPr>
          <p:spPr bwMode="auto">
            <a:xfrm>
              <a:off x="1668" y="2112"/>
              <a:ext cx="2565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Line 17"/>
            <p:cNvSpPr>
              <a:spLocks noChangeShapeType="1"/>
            </p:cNvSpPr>
            <p:nvPr/>
          </p:nvSpPr>
          <p:spPr bwMode="auto">
            <a:xfrm>
              <a:off x="2805" y="2090"/>
              <a:ext cx="0" cy="45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Line 19"/>
            <p:cNvSpPr>
              <a:spLocks noChangeShapeType="1"/>
            </p:cNvSpPr>
            <p:nvPr/>
          </p:nvSpPr>
          <p:spPr bwMode="auto">
            <a:xfrm>
              <a:off x="3486" y="2089"/>
              <a:ext cx="0" cy="46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Line 20"/>
            <p:cNvSpPr>
              <a:spLocks noChangeShapeType="1"/>
            </p:cNvSpPr>
            <p:nvPr/>
          </p:nvSpPr>
          <p:spPr bwMode="auto">
            <a:xfrm>
              <a:off x="1896" y="2090"/>
              <a:ext cx="0" cy="45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Line 22"/>
            <p:cNvSpPr>
              <a:spLocks noChangeShapeType="1"/>
            </p:cNvSpPr>
            <p:nvPr/>
          </p:nvSpPr>
          <p:spPr bwMode="auto">
            <a:xfrm>
              <a:off x="2352" y="2089"/>
              <a:ext cx="0" cy="46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Line 24"/>
            <p:cNvSpPr>
              <a:spLocks noChangeShapeType="1"/>
            </p:cNvSpPr>
            <p:nvPr/>
          </p:nvSpPr>
          <p:spPr bwMode="auto">
            <a:xfrm>
              <a:off x="3258" y="2090"/>
              <a:ext cx="0" cy="45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Line 26"/>
            <p:cNvSpPr>
              <a:spLocks noChangeShapeType="1"/>
            </p:cNvSpPr>
            <p:nvPr/>
          </p:nvSpPr>
          <p:spPr bwMode="auto">
            <a:xfrm>
              <a:off x="3710" y="2090"/>
              <a:ext cx="0" cy="45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Line 28"/>
            <p:cNvSpPr>
              <a:spLocks noChangeShapeType="1"/>
            </p:cNvSpPr>
            <p:nvPr/>
          </p:nvSpPr>
          <p:spPr bwMode="auto">
            <a:xfrm>
              <a:off x="2577" y="2092"/>
              <a:ext cx="0" cy="46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Line 29"/>
            <p:cNvSpPr>
              <a:spLocks noChangeShapeType="1"/>
            </p:cNvSpPr>
            <p:nvPr/>
          </p:nvSpPr>
          <p:spPr bwMode="auto">
            <a:xfrm>
              <a:off x="3033" y="2092"/>
              <a:ext cx="0" cy="46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Line 30"/>
            <p:cNvSpPr>
              <a:spLocks noChangeShapeType="1"/>
            </p:cNvSpPr>
            <p:nvPr/>
          </p:nvSpPr>
          <p:spPr bwMode="auto">
            <a:xfrm>
              <a:off x="2120" y="2089"/>
              <a:ext cx="0" cy="46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Line 31"/>
            <p:cNvSpPr>
              <a:spLocks noChangeShapeType="1"/>
            </p:cNvSpPr>
            <p:nvPr/>
          </p:nvSpPr>
          <p:spPr bwMode="auto">
            <a:xfrm>
              <a:off x="3942" y="2092"/>
              <a:ext cx="0" cy="46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7" name="Group 37"/>
          <p:cNvGrpSpPr>
            <a:grpSpLocks/>
          </p:cNvGrpSpPr>
          <p:nvPr/>
        </p:nvGrpSpPr>
        <p:grpSpPr bwMode="auto">
          <a:xfrm rot="-5400000">
            <a:off x="2995619" y="4185959"/>
            <a:ext cx="4071937" cy="77787"/>
            <a:chOff x="1668" y="2089"/>
            <a:chExt cx="2565" cy="49"/>
          </a:xfrm>
        </p:grpSpPr>
        <p:sp>
          <p:nvSpPr>
            <p:cNvPr id="48" name="Line 38"/>
            <p:cNvSpPr>
              <a:spLocks noChangeShapeType="1"/>
            </p:cNvSpPr>
            <p:nvPr/>
          </p:nvSpPr>
          <p:spPr bwMode="auto">
            <a:xfrm>
              <a:off x="1668" y="2112"/>
              <a:ext cx="2565" cy="0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Line 39"/>
            <p:cNvSpPr>
              <a:spLocks noChangeShapeType="1"/>
            </p:cNvSpPr>
            <p:nvPr/>
          </p:nvSpPr>
          <p:spPr bwMode="auto">
            <a:xfrm>
              <a:off x="2805" y="2090"/>
              <a:ext cx="0" cy="45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Line 40"/>
            <p:cNvSpPr>
              <a:spLocks noChangeShapeType="1"/>
            </p:cNvSpPr>
            <p:nvPr/>
          </p:nvSpPr>
          <p:spPr bwMode="auto">
            <a:xfrm>
              <a:off x="3486" y="2089"/>
              <a:ext cx="0" cy="46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Line 41"/>
            <p:cNvSpPr>
              <a:spLocks noChangeShapeType="1"/>
            </p:cNvSpPr>
            <p:nvPr/>
          </p:nvSpPr>
          <p:spPr bwMode="auto">
            <a:xfrm>
              <a:off x="1896" y="2090"/>
              <a:ext cx="0" cy="45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Line 42"/>
            <p:cNvSpPr>
              <a:spLocks noChangeShapeType="1"/>
            </p:cNvSpPr>
            <p:nvPr/>
          </p:nvSpPr>
          <p:spPr bwMode="auto">
            <a:xfrm>
              <a:off x="2352" y="2089"/>
              <a:ext cx="0" cy="46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Line 43"/>
            <p:cNvSpPr>
              <a:spLocks noChangeShapeType="1"/>
            </p:cNvSpPr>
            <p:nvPr/>
          </p:nvSpPr>
          <p:spPr bwMode="auto">
            <a:xfrm>
              <a:off x="3258" y="2090"/>
              <a:ext cx="0" cy="45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Line 44"/>
            <p:cNvSpPr>
              <a:spLocks noChangeShapeType="1"/>
            </p:cNvSpPr>
            <p:nvPr/>
          </p:nvSpPr>
          <p:spPr bwMode="auto">
            <a:xfrm>
              <a:off x="3710" y="2090"/>
              <a:ext cx="0" cy="45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Line 45"/>
            <p:cNvSpPr>
              <a:spLocks noChangeShapeType="1"/>
            </p:cNvSpPr>
            <p:nvPr/>
          </p:nvSpPr>
          <p:spPr bwMode="auto">
            <a:xfrm>
              <a:off x="2577" y="2092"/>
              <a:ext cx="0" cy="46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Line 46"/>
            <p:cNvSpPr>
              <a:spLocks noChangeShapeType="1"/>
            </p:cNvSpPr>
            <p:nvPr/>
          </p:nvSpPr>
          <p:spPr bwMode="auto">
            <a:xfrm>
              <a:off x="3033" y="2092"/>
              <a:ext cx="0" cy="46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Line 47"/>
            <p:cNvSpPr>
              <a:spLocks noChangeShapeType="1"/>
            </p:cNvSpPr>
            <p:nvPr/>
          </p:nvSpPr>
          <p:spPr bwMode="auto">
            <a:xfrm>
              <a:off x="2120" y="2089"/>
              <a:ext cx="0" cy="46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Line 48"/>
            <p:cNvSpPr>
              <a:spLocks noChangeShapeType="1"/>
            </p:cNvSpPr>
            <p:nvPr/>
          </p:nvSpPr>
          <p:spPr bwMode="auto">
            <a:xfrm>
              <a:off x="3942" y="2092"/>
              <a:ext cx="0" cy="46"/>
            </a:xfrm>
            <a:prstGeom prst="line">
              <a:avLst/>
            </a:prstGeom>
            <a:noFill/>
            <a:ln w="9525">
              <a:solidFill>
                <a:srgbClr val="3399FF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9" name="Text Box 49"/>
          <p:cNvSpPr txBox="1">
            <a:spLocks noChangeArrowheads="1"/>
          </p:cNvSpPr>
          <p:nvPr/>
        </p:nvSpPr>
        <p:spPr bwMode="auto">
          <a:xfrm>
            <a:off x="7151694" y="4463771"/>
            <a:ext cx="642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R</a:t>
            </a:r>
            <a:endParaRPr kumimoji="0" lang="de-DE" sz="1800" b="0" i="0" u="none" strike="noStrike" kern="0" cap="none" spc="0" normalizeH="0" baseline="-25000" noProof="0">
              <a:ln>
                <a:noFill/>
              </a:ln>
              <a:solidFill>
                <a:srgbClr val="3399FF"/>
              </a:solidFill>
              <a:effectLst/>
              <a:uLnTx/>
              <a:uFillTx/>
            </a:endParaRPr>
          </a:p>
        </p:txBody>
      </p:sp>
      <p:sp>
        <p:nvSpPr>
          <p:cNvPr id="60" name="Text Box 50"/>
          <p:cNvSpPr txBox="1">
            <a:spLocks noChangeArrowheads="1"/>
          </p:cNvSpPr>
          <p:nvPr/>
        </p:nvSpPr>
        <p:spPr bwMode="auto">
          <a:xfrm>
            <a:off x="5051431" y="2028546"/>
            <a:ext cx="642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D</a:t>
            </a:r>
            <a:endParaRPr kumimoji="0" lang="de-DE" sz="1800" b="0" i="0" u="none" strike="noStrike" kern="0" cap="none" spc="0" normalizeH="0" baseline="-25000" noProof="0">
              <a:ln>
                <a:noFill/>
              </a:ln>
              <a:solidFill>
                <a:srgbClr val="3399FF"/>
              </a:solidFill>
              <a:effectLst/>
              <a:uLnTx/>
              <a:uFillTx/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8407273" y="6937197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pat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5434E-6 C 0.01059 2.25434E-6 0.01979 0.01179 0.01979 0.02659 C 0.01979 0.04162 0.01059 0.05456 -1.66667E-6 0.05456 C -0.01111 0.05456 -0.01962 0.04162 -0.01962 0.02659 C -0.01962 0.01179 -0.01111 2.25434E-6 -1.66667E-6 2.25434E-6 Z " pathEditMode="relative" rAng="0" ptsTypes="fffff">
                                      <p:cBhvr>
                                        <p:cTn id="20" dur="5000" spd="-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59" grpId="0"/>
      <p:bldP spid="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323410" y="548600"/>
            <a:ext cx="9298572" cy="306228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de-DE" sz="2400" b="1" cap="small" dirty="0">
                <a:solidFill>
                  <a:schemeClr val="bg1"/>
                </a:solidFill>
              </a:rPr>
              <a:t>4. Visuelle Detektion</a:t>
            </a:r>
          </a:p>
          <a:p>
            <a:pPr algn="ctr">
              <a:buNone/>
            </a:pPr>
            <a:endParaRPr lang="de-DE" sz="800" dirty="0">
              <a:solidFill>
                <a:schemeClr val="bg1"/>
              </a:solidFill>
            </a:endParaRPr>
          </a:p>
          <a:p>
            <a:pPr marL="14288" indent="-14288">
              <a:spcBef>
                <a:spcPts val="0"/>
              </a:spcBef>
              <a:buNone/>
              <a:tabLst>
                <a:tab pos="0" algn="l"/>
              </a:tabLst>
            </a:pPr>
            <a:r>
              <a:rPr lang="de-DE" sz="2400" dirty="0">
                <a:solidFill>
                  <a:schemeClr val="bg1"/>
                </a:solidFill>
              </a:rPr>
              <a:t>Aufnahmen des HST von 2004 und 2006:</a:t>
            </a:r>
          </a:p>
          <a:p>
            <a:pPr marL="14288" indent="-14288">
              <a:spcBef>
                <a:spcPts val="0"/>
              </a:spcBef>
              <a:buNone/>
              <a:tabLst>
                <a:tab pos="0" algn="l"/>
              </a:tabLst>
            </a:pPr>
            <a:r>
              <a:rPr lang="de-DE" sz="2400" dirty="0">
                <a:solidFill>
                  <a:schemeClr val="bg1"/>
                </a:solidFill>
              </a:rPr>
              <a:t>Ein sich bewegender Lichtpunkt, auf einer Keplerbahn:</a:t>
            </a:r>
            <a:r>
              <a:rPr lang="de-DE" sz="2400" baseline="30000" dirty="0">
                <a:solidFill>
                  <a:schemeClr val="bg1"/>
                </a:solidFill>
              </a:rPr>
              <a:t> </a:t>
            </a:r>
            <a:r>
              <a:rPr lang="de-DE" sz="2400" dirty="0">
                <a:solidFill>
                  <a:schemeClr val="bg1"/>
                </a:solidFill>
              </a:rPr>
              <a:t>Planet Dagon (~ drei Jupitermassen). Umrundet Formalhaut in 113AE.</a:t>
            </a:r>
          </a:p>
          <a:p>
            <a:pPr marL="14288" indent="-14288">
              <a:spcBef>
                <a:spcPts val="0"/>
              </a:spcBef>
              <a:buNone/>
              <a:tabLst>
                <a:tab pos="0" algn="l"/>
              </a:tabLst>
            </a:pPr>
            <a:endParaRPr lang="de-DE" sz="2400" dirty="0">
              <a:solidFill>
                <a:schemeClr val="bg1"/>
              </a:solidFill>
            </a:endParaRPr>
          </a:p>
          <a:p>
            <a:pPr marL="14288" indent="-14288">
              <a:spcBef>
                <a:spcPts val="0"/>
              </a:spcBef>
              <a:buNone/>
              <a:tabLst>
                <a:tab pos="0" algn="l"/>
              </a:tabLst>
            </a:pPr>
            <a:r>
              <a:rPr lang="de-DE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098" name="Picture 2" descr="File:Fomalhaut with Disk Ring and extrasolar planet 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6001" y="2351811"/>
            <a:ext cx="6702426" cy="4473869"/>
          </a:xfrm>
          <a:prstGeom prst="rect">
            <a:avLst/>
          </a:prstGeom>
          <a:noFill/>
        </p:spPr>
      </p:pic>
      <p:sp>
        <p:nvSpPr>
          <p:cNvPr id="5" name="Rechteck 4"/>
          <p:cNvSpPr/>
          <p:nvPr/>
        </p:nvSpPr>
        <p:spPr>
          <a:xfrm>
            <a:off x="8083685" y="4286368"/>
            <a:ext cx="19969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>
                <a:solidFill>
                  <a:schemeClr val="bg1"/>
                </a:solidFill>
              </a:rPr>
              <a:t>Bild: „</a:t>
            </a:r>
            <a:r>
              <a:rPr lang="en-US" sz="1000" dirty="0">
                <a:solidFill>
                  <a:schemeClr val="bg1"/>
                </a:solidFill>
              </a:rPr>
              <a:t>Fomalhaut with Disk Ring and extrasolar planet b” von NASA, ESA, P. </a:t>
            </a:r>
            <a:r>
              <a:rPr lang="en-US" sz="1000" dirty="0" err="1">
                <a:solidFill>
                  <a:schemeClr val="bg1"/>
                </a:solidFill>
              </a:rPr>
              <a:t>Kalas</a:t>
            </a:r>
            <a:r>
              <a:rPr lang="en-US" sz="1000" dirty="0">
                <a:solidFill>
                  <a:schemeClr val="bg1"/>
                </a:solidFill>
              </a:rPr>
              <a:t>, J. Graham, E. Chiang, E. Kite (University of California, Berkeley), M. </a:t>
            </a:r>
            <a:r>
              <a:rPr lang="en-US" sz="1000" dirty="0" err="1">
                <a:solidFill>
                  <a:schemeClr val="bg1"/>
                </a:solidFill>
              </a:rPr>
              <a:t>Clampin</a:t>
            </a:r>
            <a:r>
              <a:rPr lang="en-US" sz="1000" dirty="0">
                <a:solidFill>
                  <a:schemeClr val="bg1"/>
                </a:solidFill>
              </a:rPr>
              <a:t> (NASA Goddard Space Flight Center), M. Fitzgerald (Lawrence Livermore National Laboratory), and K. </a:t>
            </a:r>
            <a:r>
              <a:rPr lang="en-US" sz="1000" dirty="0" err="1">
                <a:solidFill>
                  <a:schemeClr val="bg1"/>
                </a:solidFill>
              </a:rPr>
              <a:t>Stapelfeldt</a:t>
            </a:r>
            <a:r>
              <a:rPr lang="en-US" sz="1000" dirty="0">
                <a:solidFill>
                  <a:schemeClr val="bg1"/>
                </a:solidFill>
              </a:rPr>
              <a:t> and J. </a:t>
            </a:r>
            <a:r>
              <a:rPr lang="en-US" sz="1000" dirty="0" err="1">
                <a:solidFill>
                  <a:schemeClr val="bg1"/>
                </a:solidFill>
              </a:rPr>
              <a:t>Krist</a:t>
            </a:r>
            <a:r>
              <a:rPr lang="en-US" sz="1000" dirty="0">
                <a:solidFill>
                  <a:schemeClr val="bg1"/>
                </a:solidFill>
              </a:rPr>
              <a:t> (NASA Jet Propulsion Laboratory) via </a:t>
            </a:r>
            <a:r>
              <a:rPr lang="en-US" sz="1000" dirty="0">
                <a:solidFill>
                  <a:schemeClr val="bg1"/>
                </a:solidFill>
                <a:hlinkClick r:id="rId4"/>
              </a:rPr>
              <a:t>https://commons.wikimedia.org/wiki/File:Fomalhaut_with_Disk_Ring_and_extrasolar_planet_b.jpg</a:t>
            </a:r>
            <a:r>
              <a:rPr lang="en-US" sz="1000" dirty="0">
                <a:solidFill>
                  <a:schemeClr val="bg1"/>
                </a:solidFill>
              </a:rPr>
              <a:t> [Public Domain (PD-</a:t>
            </a:r>
            <a:r>
              <a:rPr lang="en-US" sz="1000" dirty="0" err="1">
                <a:solidFill>
                  <a:schemeClr val="bg1"/>
                </a:solidFill>
              </a:rPr>
              <a:t>USGov</a:t>
            </a:r>
            <a:r>
              <a:rPr lang="en-US" sz="1000" dirty="0">
                <a:solidFill>
                  <a:schemeClr val="bg1"/>
                </a:solidFill>
              </a:rPr>
              <a:t>)]</a:t>
            </a:r>
            <a:endParaRPr lang="de-DE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23455" y="2358736"/>
            <a:ext cx="88530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solidFill>
                  <a:schemeClr val="bg1"/>
                </a:solidFill>
              </a:rPr>
              <a:t>Beispiele zur Detektion</a:t>
            </a:r>
          </a:p>
          <a:p>
            <a:pPr algn="ctr"/>
            <a:r>
              <a:rPr lang="de-DE" sz="4000" dirty="0">
                <a:solidFill>
                  <a:schemeClr val="bg1"/>
                </a:solidFill>
              </a:rPr>
              <a:t>extrasolarer Planeten</a:t>
            </a:r>
          </a:p>
          <a:p>
            <a:pPr algn="ctr"/>
            <a:r>
              <a:rPr lang="de-DE" sz="4000" dirty="0">
                <a:solidFill>
                  <a:schemeClr val="bg1"/>
                </a:solidFill>
              </a:rPr>
              <a:t>(Exoplaneten)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323410" y="548600"/>
            <a:ext cx="8435975" cy="306228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de-DE" sz="2400" b="1" cap="small" dirty="0">
                <a:solidFill>
                  <a:schemeClr val="bg1"/>
                </a:solidFill>
              </a:rPr>
              <a:t>1. Radialgeschwindigkeitsmethode</a:t>
            </a:r>
          </a:p>
          <a:p>
            <a:pPr algn="ctr">
              <a:buNone/>
            </a:pPr>
            <a:endParaRPr lang="de-DE" sz="800" dirty="0">
              <a:solidFill>
                <a:schemeClr val="bg1"/>
              </a:solidFill>
            </a:endParaRPr>
          </a:p>
          <a:p>
            <a:pPr marL="3175" indent="-3175">
              <a:spcAft>
                <a:spcPts val="1200"/>
              </a:spcAft>
              <a:buNone/>
            </a:pPr>
            <a:r>
              <a:rPr lang="de-DE" sz="2400" dirty="0">
                <a:solidFill>
                  <a:schemeClr val="bg1"/>
                </a:solidFill>
              </a:rPr>
              <a:t>Zwei Körper umkreisen einen gemeinsamen </a:t>
            </a:r>
            <a:r>
              <a:rPr lang="de-DE" sz="2400" dirty="0">
                <a:solidFill>
                  <a:srgbClr val="FF0000"/>
                </a:solidFill>
              </a:rPr>
              <a:t>Schwerpunkt S</a:t>
            </a:r>
            <a:r>
              <a:rPr lang="de-DE" sz="2400" dirty="0">
                <a:solidFill>
                  <a:schemeClr val="bg1"/>
                </a:solidFill>
              </a:rPr>
              <a:t>.</a:t>
            </a:r>
          </a:p>
          <a:p>
            <a:pPr marL="14288" indent="-14288">
              <a:spcAft>
                <a:spcPts val="1200"/>
              </a:spcAft>
              <a:buNone/>
            </a:pPr>
            <a:r>
              <a:rPr lang="de-DE" sz="2400" dirty="0">
                <a:solidFill>
                  <a:schemeClr val="bg1"/>
                </a:solidFill>
              </a:rPr>
              <a:t>Dieser liegt bei zwei massegleichen Kugeln genau in der Mitte  zwischen den beiden Mittelpunkten der Kugeln:</a:t>
            </a:r>
            <a:endParaRPr lang="de-DE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de-DE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823595" y="6253609"/>
            <a:ext cx="431800" cy="431800"/>
          </a:xfrm>
          <a:prstGeom prst="ellipse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Oval 4"/>
          <p:cNvSpPr>
            <a:spLocks noChangeAspect="1" noChangeArrowheads="1"/>
          </p:cNvSpPr>
          <p:nvPr/>
        </p:nvSpPr>
        <p:spPr bwMode="auto">
          <a:xfrm>
            <a:off x="4998768" y="4824000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823595" y="3096000"/>
            <a:ext cx="431800" cy="431800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865159" y="4896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>
                <a:solidFill>
                  <a:srgbClr val="FF0000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167E-6 1.25918E-6 C -0.086 1.25918E-6 -0.15751 -0.09234 -0.15751 -0.20756 C -0.15751 -0.32193 -0.086 -0.41721 3.58167E-6 -0.41721 C 0.08836 -0.41721 0.15671 -0.32193 0.15671 -0.20756 C 0.15671 -0.09234 0.08836 1.25918E-6 3.58167E-6 1.25918E-6 Z " pathEditMode="relative" rAng="10800000" ptsTypes="fffff">
                                      <p:cBhvr>
                                        <p:cTn id="6" dur="5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0298E-6 -2.57083E-6 C 0.08616 -2.57083E-6 0.15767 0.09255 0.15767 0.20756 C 0.15767 0.32193 0.08616 0.41721 -3.90298E-6 0.41721 C -0.08836 0.41721 -0.15671 0.32193 -0.15671 0.20756 C -0.15671 0.09255 -0.08836 -2.57083E-6 -3.90298E-6 -2.57083E-6 Z " pathEditMode="relative" rAng="0" ptsTypes="fffff">
                                      <p:cBhvr>
                                        <p:cTn id="8" dur="5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6" grpId="1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nhaltsplatzhalter 2"/>
          <p:cNvSpPr>
            <a:spLocks noGrp="1"/>
          </p:cNvSpPr>
          <p:nvPr>
            <p:ph idx="4294967295"/>
          </p:nvPr>
        </p:nvSpPr>
        <p:spPr>
          <a:xfrm>
            <a:off x="323410" y="548600"/>
            <a:ext cx="8435975" cy="306228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de-DE" sz="2400" b="1" cap="small" dirty="0">
                <a:solidFill>
                  <a:schemeClr val="bg1"/>
                </a:solidFill>
              </a:rPr>
              <a:t>1. Radialgeschwindigkeitsmethode</a:t>
            </a:r>
          </a:p>
          <a:p>
            <a:pPr algn="ctr">
              <a:buNone/>
            </a:pPr>
            <a:endParaRPr lang="de-DE" sz="800" dirty="0">
              <a:solidFill>
                <a:schemeClr val="bg1"/>
              </a:solidFill>
            </a:endParaRPr>
          </a:p>
          <a:p>
            <a:pPr marL="14288" indent="-14288">
              <a:spcBef>
                <a:spcPct val="50000"/>
              </a:spcBef>
              <a:buNone/>
              <a:tabLst>
                <a:tab pos="0" algn="l"/>
              </a:tabLst>
            </a:pPr>
            <a:r>
              <a:rPr lang="de-DE" sz="2400" dirty="0">
                <a:solidFill>
                  <a:schemeClr val="bg1"/>
                </a:solidFill>
              </a:rPr>
              <a:t>Je größer das Massenverhältnis, desto mehr verschiebt sich der </a:t>
            </a:r>
            <a:r>
              <a:rPr lang="de-DE" sz="2400" dirty="0">
                <a:solidFill>
                  <a:srgbClr val="FF0000"/>
                </a:solidFill>
              </a:rPr>
              <a:t>Schwerpunkt S</a:t>
            </a:r>
            <a:r>
              <a:rPr lang="de-DE" sz="2400" dirty="0">
                <a:solidFill>
                  <a:schemeClr val="bg1"/>
                </a:solidFill>
              </a:rPr>
              <a:t> in Richtung des massereicheren Körpers:</a:t>
            </a:r>
            <a:endParaRPr lang="de-DE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de-DE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7" name="Oval 3"/>
          <p:cNvSpPr>
            <a:spLocks noChangeAspect="1" noChangeArrowheads="1"/>
          </p:cNvSpPr>
          <p:nvPr/>
        </p:nvSpPr>
        <p:spPr bwMode="auto">
          <a:xfrm>
            <a:off x="4998768" y="4822773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Oval 4"/>
          <p:cNvSpPr>
            <a:spLocks noChangeAspect="1" noChangeArrowheads="1"/>
          </p:cNvSpPr>
          <p:nvPr/>
        </p:nvSpPr>
        <p:spPr bwMode="auto">
          <a:xfrm>
            <a:off x="4566768" y="3572917"/>
            <a:ext cx="935037" cy="935038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Oval 6"/>
          <p:cNvSpPr>
            <a:spLocks noChangeArrowheads="1"/>
          </p:cNvSpPr>
          <p:nvPr/>
        </p:nvSpPr>
        <p:spPr bwMode="auto">
          <a:xfrm>
            <a:off x="4818768" y="6135137"/>
            <a:ext cx="431800" cy="431800"/>
          </a:xfrm>
          <a:prstGeom prst="ellipse">
            <a:avLst/>
          </a:prstGeom>
          <a:gradFill rotWithShape="0">
            <a:gsLst>
              <a:gs pos="0">
                <a:srgbClr val="E6DCAC"/>
              </a:gs>
              <a:gs pos="23000">
                <a:srgbClr val="C7AC4C"/>
              </a:gs>
              <a:gs pos="55000">
                <a:srgbClr val="E6D78A"/>
              </a:gs>
              <a:gs pos="70000">
                <a:srgbClr val="C7AC4C"/>
              </a:gs>
              <a:gs pos="88000">
                <a:srgbClr val="E6D78A"/>
              </a:gs>
              <a:gs pos="100000">
                <a:srgbClr val="E6DCA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865159" y="4896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>
                <a:solidFill>
                  <a:srgbClr val="FF0000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C 0.04844 -2.22222E-6 0.08889 0.05047 0.08889 0.11389 C 0.08889 0.17662 0.04844 0.22963 -4.16667E-6 0.22963 C -0.05 0.22963 -0.08819 0.17662 -0.08819 0.11389 C -0.08819 0.05047 -0.05 -2.22222E-6 -4.16667E-6 -2.22222E-6 Z " pathEditMode="relative" rAng="0" ptsTypes="fffff">
                                      <p:cBhvr>
                                        <p:cTn id="6" dur="50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0185 C -0.08645 0.00185 -0.15799 -0.09051 -0.15799 -0.20579 C -0.15799 -0.32014 -0.08645 -0.41528 -0.00034 -0.41528 C 0.08803 -0.41528 0.15643 -0.32014 0.15643 -0.20579 C 0.15643 -0.09051 0.08803 0.00185 -0.00034 0.00185 Z " pathEditMode="relative" rAng="10800000" ptsTypes="fffff">
                                      <p:cBhvr>
                                        <p:cTn id="8" dur="5000" spd="-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19" grpId="1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Pluto und Charon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6418" y="1945698"/>
            <a:ext cx="9144000" cy="4756150"/>
          </a:xfrm>
          <a:prstGeom prst="rect">
            <a:avLst/>
          </a:prstGeom>
          <a:noFill/>
          <a:ln/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352406" y="4482523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bg1"/>
                </a:solidFill>
              </a:rPr>
              <a:t>Pluto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613506" y="3445886"/>
            <a:ext cx="1112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bg1"/>
                </a:solidFill>
              </a:rPr>
              <a:t>Charon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1808018" y="3245861"/>
            <a:ext cx="6340475" cy="2286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" name="Oval 7"/>
          <p:cNvSpPr>
            <a:spLocks noChangeAspect="1" noChangeArrowheads="1"/>
          </p:cNvSpPr>
          <p:nvPr/>
        </p:nvSpPr>
        <p:spPr bwMode="auto">
          <a:xfrm>
            <a:off x="2368406" y="5222298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301731" y="4858761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4294967295"/>
          </p:nvPr>
        </p:nvSpPr>
        <p:spPr>
          <a:xfrm>
            <a:off x="323410" y="548600"/>
            <a:ext cx="8435975" cy="306228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de-DE" sz="2400" b="1" cap="small" dirty="0">
                <a:solidFill>
                  <a:schemeClr val="bg1"/>
                </a:solidFill>
              </a:rPr>
              <a:t>1. Radialgeschwindigkeitsmethode</a:t>
            </a:r>
          </a:p>
          <a:p>
            <a:pPr algn="ctr">
              <a:buNone/>
            </a:pPr>
            <a:endParaRPr lang="de-DE" sz="800" dirty="0">
              <a:solidFill>
                <a:schemeClr val="bg1"/>
              </a:solidFill>
            </a:endParaRPr>
          </a:p>
          <a:p>
            <a:pPr marL="3175" indent="-3175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Bei Pluto und seinem Mond </a:t>
            </a:r>
            <a:r>
              <a:rPr lang="de-DE" sz="2400" dirty="0" err="1">
                <a:solidFill>
                  <a:schemeClr val="bg1"/>
                </a:solidFill>
              </a:rPr>
              <a:t>Charon</a:t>
            </a:r>
            <a:r>
              <a:rPr lang="de-DE" sz="2400" dirty="0">
                <a:solidFill>
                  <a:schemeClr val="bg1"/>
                </a:solidFill>
              </a:rPr>
              <a:t> (Abstand 19 500 km) liegt der Schwerpunkt 1170 km oberhalb der Oberfläche von Pluto</a:t>
            </a:r>
          </a:p>
          <a:p>
            <a:pPr algn="ctr">
              <a:buNone/>
            </a:pPr>
            <a:r>
              <a:rPr lang="de-DE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9" name="Rechteck 8"/>
          <p:cNvSpPr/>
          <p:nvPr/>
        </p:nvSpPr>
        <p:spPr>
          <a:xfrm>
            <a:off x="8820993" y="6931788"/>
            <a:ext cx="12596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Bilder: NASA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>
            <a:spLocks noGrp="1"/>
          </p:cNvSpPr>
          <p:nvPr>
            <p:ph idx="4294967295"/>
          </p:nvPr>
        </p:nvSpPr>
        <p:spPr>
          <a:xfrm>
            <a:off x="323410" y="548600"/>
            <a:ext cx="8435975" cy="306228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de-DE" sz="2400" b="1" cap="small" dirty="0">
                <a:solidFill>
                  <a:schemeClr val="bg1"/>
                </a:solidFill>
              </a:rPr>
              <a:t>1. Radialgeschwindigkeitsmethode</a:t>
            </a:r>
          </a:p>
          <a:p>
            <a:pPr algn="ctr">
              <a:buNone/>
            </a:pPr>
            <a:endParaRPr lang="de-DE" sz="800" dirty="0">
              <a:solidFill>
                <a:schemeClr val="bg1"/>
              </a:solidFill>
            </a:endParaRPr>
          </a:p>
          <a:p>
            <a:pPr marL="14288" indent="-14288">
              <a:spcBef>
                <a:spcPct val="50000"/>
              </a:spcBef>
              <a:buNone/>
              <a:tabLst>
                <a:tab pos="0" algn="l"/>
              </a:tabLst>
            </a:pPr>
            <a:r>
              <a:rPr lang="de-DE" sz="2400" dirty="0">
                <a:solidFill>
                  <a:schemeClr val="bg1"/>
                </a:solidFill>
              </a:rPr>
              <a:t>Bei sehr großen Masseverhältnissen befindet sich der </a:t>
            </a:r>
            <a:r>
              <a:rPr lang="de-DE" sz="2400" dirty="0">
                <a:solidFill>
                  <a:srgbClr val="FF0000"/>
                </a:solidFill>
              </a:rPr>
              <a:t>Schwerpunkt S</a:t>
            </a:r>
            <a:r>
              <a:rPr lang="de-DE" sz="2400" dirty="0">
                <a:solidFill>
                  <a:schemeClr val="bg1"/>
                </a:solidFill>
              </a:rPr>
              <a:t> innerhalb des massereicheren Körpers:</a:t>
            </a:r>
          </a:p>
          <a:p>
            <a:pPr algn="ctr">
              <a:buNone/>
            </a:pPr>
            <a:r>
              <a:rPr lang="de-DE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4815902" y="6243796"/>
            <a:ext cx="431800" cy="431800"/>
          </a:xfrm>
          <a:prstGeom prst="ellipse">
            <a:avLst/>
          </a:prstGeom>
          <a:gradFill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" name="Oval 3"/>
          <p:cNvSpPr>
            <a:spLocks noChangeAspect="1" noChangeArrowheads="1"/>
          </p:cNvSpPr>
          <p:nvPr/>
        </p:nvSpPr>
        <p:spPr bwMode="auto">
          <a:xfrm>
            <a:off x="4354084" y="3701774"/>
            <a:ext cx="1366838" cy="136683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76078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" name="Oval 3"/>
          <p:cNvSpPr>
            <a:spLocks noChangeAspect="1" noChangeArrowheads="1"/>
          </p:cNvSpPr>
          <p:nvPr/>
        </p:nvSpPr>
        <p:spPr bwMode="auto">
          <a:xfrm>
            <a:off x="4998768" y="4822773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865159" y="4896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>
                <a:solidFill>
                  <a:srgbClr val="FF0000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9259E-6 C 0.02899 2.59259E-6 0.05278 0.03171 0.05278 0.07083 C 0.05278 0.10995 0.02899 0.14213 1.11111E-6 0.14213 C -0.02899 0.14213 -0.05261 0.10995 -0.05261 0.07083 C -0.05261 0.03171 -0.02899 2.59259E-6 1.11111E-6 2.59259E-6 Z " pathEditMode="relative" rAng="0" ptsTypes="fffff">
                                      <p:cBhvr>
                                        <p:cTn id="6" dur="8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7 C -0.08611 3.7037E-7 -0.15763 -0.09236 -0.15763 -0.20764 C -0.15763 -0.32199 -0.08611 -0.41713 -4.44444E-6 -0.41713 C 0.08837 -0.41713 0.15678 -0.32199 0.15678 -0.20764 C 0.15678 -0.09236 0.08837 3.7037E-7 -4.44444E-6 3.7037E-7 Z " pathEditMode="relative" rAng="10800000" ptsTypes="fffff">
                                      <p:cBhvr>
                                        <p:cTn id="8" dur="8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repeatCount="8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6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10" descr="jupiter_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7974" y="3200399"/>
            <a:ext cx="1121417" cy="792000"/>
          </a:xfrm>
          <a:prstGeom prst="rect">
            <a:avLst/>
          </a:prstGeom>
          <a:noFill/>
        </p:spPr>
      </p:pic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323410" y="548600"/>
            <a:ext cx="8435975" cy="306228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de-DE" sz="2400" b="1" cap="small" dirty="0">
                <a:solidFill>
                  <a:schemeClr val="bg1"/>
                </a:solidFill>
              </a:rPr>
              <a:t>1. Radialgeschwindigkeitsmethode</a:t>
            </a:r>
          </a:p>
          <a:p>
            <a:pPr algn="ctr">
              <a:buNone/>
            </a:pPr>
            <a:endParaRPr lang="de-DE" sz="800" dirty="0">
              <a:solidFill>
                <a:schemeClr val="bg1"/>
              </a:solidFill>
            </a:endParaRPr>
          </a:p>
          <a:p>
            <a:pPr marL="14288" indent="-14288">
              <a:spcBef>
                <a:spcPct val="50000"/>
              </a:spcBef>
              <a:buNone/>
              <a:tabLst>
                <a:tab pos="0" algn="l"/>
              </a:tabLst>
            </a:pPr>
            <a:r>
              <a:rPr lang="de-DE" sz="2400" dirty="0">
                <a:solidFill>
                  <a:schemeClr val="bg1"/>
                </a:solidFill>
              </a:rPr>
              <a:t>Bei sehr großen Masseverhältnissen befindet sich der </a:t>
            </a:r>
            <a:r>
              <a:rPr lang="de-DE" sz="2400" dirty="0">
                <a:solidFill>
                  <a:srgbClr val="FF0000"/>
                </a:solidFill>
              </a:rPr>
              <a:t>Schwerpunkt S</a:t>
            </a:r>
            <a:r>
              <a:rPr lang="de-DE" sz="2400" dirty="0">
                <a:solidFill>
                  <a:schemeClr val="bg1"/>
                </a:solidFill>
              </a:rPr>
              <a:t> innerhalb des massereicheren Körpers:</a:t>
            </a:r>
          </a:p>
          <a:p>
            <a:pPr algn="ctr">
              <a:buNone/>
            </a:pPr>
            <a:r>
              <a:rPr lang="de-DE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049466" y="2200859"/>
            <a:ext cx="550227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solidFill>
                  <a:schemeClr val="bg1"/>
                </a:solidFill>
              </a:rPr>
              <a:t>Sonne – Jupiter: 	Sonnenoberfläche</a:t>
            </a:r>
          </a:p>
          <a:p>
            <a:pPr>
              <a:spcBef>
                <a:spcPct val="50000"/>
              </a:spcBef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35468" y="4491045"/>
            <a:ext cx="7607300" cy="141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solidFill>
                  <a:schemeClr val="bg1"/>
                </a:solidFill>
              </a:rPr>
              <a:t>Erde – Mond: 	4740 km vom Erdmittelpunkt</a:t>
            </a:r>
          </a:p>
          <a:p>
            <a:pPr>
              <a:spcBef>
                <a:spcPct val="50000"/>
              </a:spcBef>
            </a:pPr>
            <a:r>
              <a:rPr lang="de-DE" sz="2400" dirty="0">
                <a:solidFill>
                  <a:schemeClr val="bg1"/>
                </a:solidFill>
              </a:rPr>
              <a:t>			(Erdradius 6378 km)</a:t>
            </a:r>
          </a:p>
          <a:p>
            <a:pPr>
              <a:spcBef>
                <a:spcPct val="50000"/>
              </a:spcBef>
            </a:pP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8" name="Picture 10" descr="Vollmond HST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952407" y="5969007"/>
            <a:ext cx="379412" cy="379413"/>
          </a:xfrm>
          <a:prstGeom prst="rect">
            <a:avLst/>
          </a:prstGeom>
          <a:noFill/>
          <a:ln/>
        </p:spPr>
      </p:pic>
      <p:pic>
        <p:nvPicPr>
          <p:cNvPr id="9" name="Picture 8" descr="erd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9282" y="5749932"/>
            <a:ext cx="796925" cy="796925"/>
          </a:xfrm>
          <a:prstGeom prst="rect">
            <a:avLst/>
          </a:prstGeom>
          <a:noFill/>
        </p:spPr>
      </p:pic>
      <p:sp>
        <p:nvSpPr>
          <p:cNvPr id="10" name="Line 12"/>
          <p:cNvSpPr>
            <a:spLocks noChangeShapeType="1"/>
          </p:cNvSpPr>
          <p:nvPr/>
        </p:nvSpPr>
        <p:spPr bwMode="auto">
          <a:xfrm flipV="1">
            <a:off x="2920282" y="6149982"/>
            <a:ext cx="3198812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" name="Oval 13"/>
          <p:cNvSpPr>
            <a:spLocks noChangeAspect="1" noChangeArrowheads="1"/>
          </p:cNvSpPr>
          <p:nvPr/>
        </p:nvSpPr>
        <p:spPr bwMode="auto">
          <a:xfrm>
            <a:off x="3123482" y="6083307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225082" y="6207132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00"/>
                </a:solidFill>
              </a:rPr>
              <a:t>S</a:t>
            </a:r>
          </a:p>
        </p:txBody>
      </p:sp>
      <p:pic>
        <p:nvPicPr>
          <p:cNvPr id="20" name="Picture 2" descr="File:Sun920607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61509" y="2894990"/>
            <a:ext cx="1395045" cy="1386064"/>
          </a:xfrm>
          <a:prstGeom prst="rect">
            <a:avLst/>
          </a:prstGeom>
          <a:noFill/>
        </p:spPr>
      </p:pic>
      <p:sp>
        <p:nvSpPr>
          <p:cNvPr id="15" name="Line 26"/>
          <p:cNvSpPr>
            <a:spLocks noChangeShapeType="1"/>
          </p:cNvSpPr>
          <p:nvPr/>
        </p:nvSpPr>
        <p:spPr bwMode="auto">
          <a:xfrm flipV="1">
            <a:off x="2874244" y="3584582"/>
            <a:ext cx="321151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" name="Oval 27"/>
          <p:cNvSpPr>
            <a:spLocks noChangeAspect="1" noChangeArrowheads="1"/>
          </p:cNvSpPr>
          <p:nvPr/>
        </p:nvSpPr>
        <p:spPr bwMode="auto">
          <a:xfrm>
            <a:off x="3480669" y="3511557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3560044" y="3579820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9" name="Rechteck 18"/>
          <p:cNvSpPr/>
          <p:nvPr/>
        </p:nvSpPr>
        <p:spPr>
          <a:xfrm>
            <a:off x="8820993" y="6931788"/>
            <a:ext cx="12596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Bilder: NASA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 animBg="1"/>
      <p:bldP spid="11" grpId="0" animBg="1"/>
      <p:bldP spid="12" grpId="0"/>
      <p:bldP spid="15" grpId="0" animBg="1"/>
      <p:bldP spid="16" grpId="0" animBg="1"/>
      <p:bldP spid="17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>
            <a:spLocks noGrp="1"/>
          </p:cNvSpPr>
          <p:nvPr>
            <p:ph idx="4294967295"/>
          </p:nvPr>
        </p:nvSpPr>
        <p:spPr>
          <a:xfrm>
            <a:off x="323410" y="548600"/>
            <a:ext cx="8435975" cy="306228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de-DE" sz="2400" b="1" cap="small" dirty="0">
                <a:solidFill>
                  <a:schemeClr val="bg1"/>
                </a:solidFill>
              </a:rPr>
              <a:t>1. Radialgeschwindigkeitsmethode</a:t>
            </a:r>
          </a:p>
          <a:p>
            <a:pPr algn="ctr">
              <a:buNone/>
            </a:pPr>
            <a:endParaRPr lang="de-DE" sz="800" dirty="0">
              <a:solidFill>
                <a:schemeClr val="bg1"/>
              </a:solidFill>
            </a:endParaRPr>
          </a:p>
          <a:p>
            <a:pPr marL="14288" indent="-14288">
              <a:spcBef>
                <a:spcPct val="50000"/>
              </a:spcBef>
              <a:buNone/>
              <a:tabLst>
                <a:tab pos="0" algn="l"/>
              </a:tabLst>
            </a:pPr>
            <a:r>
              <a:rPr lang="de-DE" sz="2400" dirty="0">
                <a:solidFill>
                  <a:schemeClr val="bg1"/>
                </a:solidFill>
              </a:rPr>
              <a:t>Steht ein Stern still, bzw. bewegt er sich mit einer konstanten Geschwindigkeit relativ zu uns, so empfangen wir immer die gleichen Lichtwellenlängen (Farbe).</a:t>
            </a:r>
          </a:p>
          <a:p>
            <a:pPr algn="ctr">
              <a:buNone/>
            </a:pPr>
            <a:r>
              <a:rPr lang="de-DE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7418827" y="2858380"/>
            <a:ext cx="493713" cy="3252788"/>
          </a:xfrm>
          <a:prstGeom prst="ellipse">
            <a:avLst/>
          </a:prstGeom>
          <a:gradFill rotWithShape="1">
            <a:gsLst>
              <a:gs pos="0">
                <a:srgbClr val="33CCFF"/>
              </a:gs>
              <a:gs pos="100000">
                <a:srgbClr val="33CCFF">
                  <a:gamma/>
                  <a:shade val="76078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 rot="20899495">
            <a:off x="7642665" y="3131430"/>
            <a:ext cx="104775" cy="419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5" name="Group 7"/>
          <p:cNvGrpSpPr>
            <a:grpSpLocks/>
          </p:cNvGrpSpPr>
          <p:nvPr/>
        </p:nvGrpSpPr>
        <p:grpSpPr bwMode="auto">
          <a:xfrm>
            <a:off x="3819105" y="3888956"/>
            <a:ext cx="719137" cy="1200150"/>
            <a:chOff x="3985" y="1482"/>
            <a:chExt cx="513" cy="756"/>
          </a:xfrm>
        </p:grpSpPr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3985" y="1690"/>
              <a:ext cx="89" cy="3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Freeform 9"/>
            <p:cNvSpPr>
              <a:spLocks/>
            </p:cNvSpPr>
            <p:nvPr/>
          </p:nvSpPr>
          <p:spPr bwMode="auto">
            <a:xfrm>
              <a:off x="4117" y="1633"/>
              <a:ext cx="80" cy="4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8" name="Freeform 10"/>
            <p:cNvSpPr>
              <a:spLocks/>
            </p:cNvSpPr>
            <p:nvPr/>
          </p:nvSpPr>
          <p:spPr bwMode="auto">
            <a:xfrm>
              <a:off x="4259" y="1557"/>
              <a:ext cx="70" cy="5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170"/>
                </a:cxn>
                <a:cxn ang="0">
                  <a:pos x="28" y="321"/>
                </a:cxn>
              </a:cxnLst>
              <a:rect l="0" t="0" r="r" b="b"/>
              <a:pathLst>
                <a:path w="146" h="321">
                  <a:moveTo>
                    <a:pt x="0" y="0"/>
                  </a:moveTo>
                  <a:cubicBezTo>
                    <a:pt x="68" y="58"/>
                    <a:pt x="136" y="117"/>
                    <a:pt x="141" y="170"/>
                  </a:cubicBezTo>
                  <a:cubicBezTo>
                    <a:pt x="146" y="223"/>
                    <a:pt x="87" y="272"/>
                    <a:pt x="28" y="321"/>
                  </a:cubicBezTo>
                </a:path>
              </a:pathLst>
            </a:custGeom>
            <a:noFill/>
            <a:ln w="28575" cmpd="sng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>
              <a:off x="4419" y="1482"/>
              <a:ext cx="79" cy="7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" y="369"/>
                </a:cxn>
                <a:cxn ang="0">
                  <a:pos x="19" y="756"/>
                </a:cxn>
              </a:cxnLst>
              <a:rect l="0" t="0" r="r" b="b"/>
              <a:pathLst>
                <a:path w="79" h="756">
                  <a:moveTo>
                    <a:pt x="0" y="0"/>
                  </a:moveTo>
                  <a:cubicBezTo>
                    <a:pt x="36" y="121"/>
                    <a:pt x="73" y="243"/>
                    <a:pt x="76" y="369"/>
                  </a:cubicBezTo>
                  <a:cubicBezTo>
                    <a:pt x="79" y="495"/>
                    <a:pt x="49" y="625"/>
                    <a:pt x="19" y="756"/>
                  </a:cubicBezTo>
                </a:path>
              </a:pathLst>
            </a:custGeom>
            <a:noFill/>
            <a:ln w="28575" cmpd="sng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0" name="AutoShape 13"/>
          <p:cNvSpPr>
            <a:spLocks noChangeArrowheads="1"/>
          </p:cNvSpPr>
          <p:nvPr/>
        </p:nvSpPr>
        <p:spPr bwMode="auto">
          <a:xfrm flipH="1">
            <a:off x="8453877" y="2980618"/>
            <a:ext cx="2038350" cy="3027362"/>
          </a:xfrm>
          <a:prstGeom prst="flowChartOnlineStorage">
            <a:avLst/>
          </a:prstGeo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1" name="Oval 14"/>
          <p:cNvSpPr>
            <a:spLocks noChangeAspect="1" noChangeArrowheads="1"/>
          </p:cNvSpPr>
          <p:nvPr/>
        </p:nvSpPr>
        <p:spPr bwMode="auto">
          <a:xfrm>
            <a:off x="2330030" y="3795293"/>
            <a:ext cx="1439862" cy="143986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76078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2" name="AutoShape 12"/>
          <p:cNvSpPr>
            <a:spLocks noChangeArrowheads="1"/>
          </p:cNvSpPr>
          <p:nvPr/>
        </p:nvSpPr>
        <p:spPr bwMode="auto">
          <a:xfrm flipH="1">
            <a:off x="7674415" y="2859968"/>
            <a:ext cx="1498600" cy="3252787"/>
          </a:xfrm>
          <a:prstGeom prst="flowChartOnlineStorage">
            <a:avLst/>
          </a:prstGeom>
          <a:gradFill rotWithShape="1">
            <a:gsLst>
              <a:gs pos="0">
                <a:schemeClr val="tx1"/>
              </a:gs>
              <a:gs pos="5000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8407273" y="6937197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xit" presetSubtype="2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0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>
            <a:spLocks noGrp="1"/>
          </p:cNvSpPr>
          <p:nvPr>
            <p:ph idx="4294967295"/>
          </p:nvPr>
        </p:nvSpPr>
        <p:spPr>
          <a:xfrm>
            <a:off x="323410" y="548600"/>
            <a:ext cx="8435975" cy="3062288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de-DE" sz="2400" b="1" cap="small" dirty="0">
                <a:solidFill>
                  <a:schemeClr val="bg1"/>
                </a:solidFill>
              </a:rPr>
              <a:t>1. Radialgeschwindigkeitsmethode</a:t>
            </a:r>
          </a:p>
          <a:p>
            <a:pPr algn="ctr">
              <a:buNone/>
            </a:pPr>
            <a:endParaRPr lang="de-DE" sz="800" dirty="0">
              <a:solidFill>
                <a:schemeClr val="bg1"/>
              </a:solidFill>
            </a:endParaRPr>
          </a:p>
          <a:p>
            <a:pPr marL="14288" indent="-14288">
              <a:spcBef>
                <a:spcPct val="50000"/>
              </a:spcBef>
              <a:buNone/>
              <a:tabLst>
                <a:tab pos="0" algn="l"/>
              </a:tabLst>
            </a:pPr>
            <a:r>
              <a:rPr lang="de-DE" sz="2400" dirty="0">
                <a:solidFill>
                  <a:schemeClr val="bg1"/>
                </a:solidFill>
              </a:rPr>
              <a:t>Bewegt sich ein Stern von uns weg, so sehen wir sein Licht langwelliger (</a:t>
            </a:r>
            <a:r>
              <a:rPr lang="de-DE" sz="2400" dirty="0">
                <a:solidFill>
                  <a:srgbClr val="FF0000"/>
                </a:solidFill>
              </a:rPr>
              <a:t>rotverschoben</a:t>
            </a:r>
            <a:r>
              <a:rPr lang="de-DE" sz="2400" dirty="0">
                <a:solidFill>
                  <a:schemeClr val="bg1"/>
                </a:solidFill>
              </a:rPr>
              <a:t>).</a:t>
            </a:r>
          </a:p>
          <a:p>
            <a:pPr algn="ctr">
              <a:buNone/>
            </a:pPr>
            <a:r>
              <a:rPr lang="de-DE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6" name="Oval 11"/>
          <p:cNvSpPr>
            <a:spLocks noChangeAspect="1" noChangeArrowheads="1"/>
          </p:cNvSpPr>
          <p:nvPr/>
        </p:nvSpPr>
        <p:spPr bwMode="auto">
          <a:xfrm>
            <a:off x="2335127" y="3793357"/>
            <a:ext cx="1439862" cy="143986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76078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0" name="Gruppieren 9"/>
          <p:cNvGrpSpPr/>
          <p:nvPr/>
        </p:nvGrpSpPr>
        <p:grpSpPr>
          <a:xfrm>
            <a:off x="7418827" y="2858723"/>
            <a:ext cx="3073400" cy="3254375"/>
            <a:chOff x="7418827" y="2868771"/>
            <a:chExt cx="3073400" cy="3254375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7418827" y="2868771"/>
              <a:ext cx="493713" cy="3252788"/>
            </a:xfrm>
            <a:prstGeom prst="ellipse">
              <a:avLst/>
            </a:prstGeom>
            <a:gradFill rotWithShape="1">
              <a:gsLst>
                <a:gs pos="0">
                  <a:srgbClr val="33CCFF"/>
                </a:gs>
                <a:gs pos="100000">
                  <a:srgbClr val="33CCFF">
                    <a:gamma/>
                    <a:shade val="7607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 rot="20899495">
              <a:off x="7642665" y="3141821"/>
              <a:ext cx="104775" cy="4191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" name="AutoShape 10"/>
            <p:cNvSpPr>
              <a:spLocks noChangeArrowheads="1"/>
            </p:cNvSpPr>
            <p:nvPr/>
          </p:nvSpPr>
          <p:spPr bwMode="auto">
            <a:xfrm flipH="1">
              <a:off x="8453877" y="2991009"/>
              <a:ext cx="2038350" cy="3027362"/>
            </a:xfrm>
            <a:prstGeom prst="flowChartOnlineStorage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 flipH="1">
              <a:off x="7674415" y="2870359"/>
              <a:ext cx="1498600" cy="3252787"/>
            </a:xfrm>
            <a:prstGeom prst="flowChartOnlineStorage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tx1">
                    <a:gamma/>
                    <a:tint val="0"/>
                    <a:invGamma/>
                  </a:schemeClr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9" name="Rechteck 8"/>
          <p:cNvSpPr/>
          <p:nvPr/>
        </p:nvSpPr>
        <p:spPr>
          <a:xfrm>
            <a:off x="8407273" y="6937197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9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../../../../../ITG/AppData/Roaming/OpenOffice.org/3/user/template/muster-internet-praes.otp</Template>
  <TotalTime>0</TotalTime>
  <Words>706</Words>
  <Application>Microsoft Office PowerPoint</Application>
  <PresentationFormat>Benutzerdefiniert</PresentationFormat>
  <Paragraphs>114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7" baseType="lpstr">
      <vt:lpstr>MS Gothic</vt:lpstr>
      <vt:lpstr>Arial</vt:lpstr>
      <vt:lpstr>Calibri</vt:lpstr>
      <vt:lpstr>Lucida Sans Unicode</vt:lpstr>
      <vt:lpstr>StarSymbol</vt:lpstr>
      <vt:lpstr>Tahoma</vt:lpstr>
      <vt:lpstr>Times New Roman</vt:lpstr>
      <vt:lpstr>9_Standarddesign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muster-internet-praes</dc:title>
  <dc:creator>Sven Hanssen</dc:creator>
  <cp:lastModifiedBy>zwakh</cp:lastModifiedBy>
  <cp:revision>231</cp:revision>
  <dcterms:created xsi:type="dcterms:W3CDTF">2009-09-16T16:16:24Z</dcterms:created>
  <dcterms:modified xsi:type="dcterms:W3CDTF">2021-09-29T14:13:31Z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